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  <p:sldMasterId id="2147483699" r:id="rId5"/>
  </p:sldMasterIdLst>
  <p:sldIdLst>
    <p:sldId id="256" r:id="rId6"/>
    <p:sldId id="259" r:id="rId7"/>
    <p:sldId id="257" r:id="rId8"/>
    <p:sldId id="258" r:id="rId9"/>
    <p:sldId id="263" r:id="rId10"/>
    <p:sldId id="264" r:id="rId11"/>
    <p:sldId id="265" r:id="rId12"/>
  </p:sldIdLst>
  <p:sldSz cx="10691813" cy="7559675"/>
  <p:notesSz cx="6819900" cy="9918700"/>
  <p:defaultTextStyle>
    <a:defPPr>
      <a:defRPr lang="en-US"/>
    </a:defPPr>
    <a:lvl1pPr marL="0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7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6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14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92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70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9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28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399196-2F94-584F-9CEF-B98025B77CB2}" v="39" dt="2025-05-13T13:45:01.6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47"/>
    <p:restoredTop sz="94664"/>
  </p:normalViewPr>
  <p:slideViewPr>
    <p:cSldViewPr snapToGrid="0">
      <p:cViewPr varScale="1">
        <p:scale>
          <a:sx n="99" d="100"/>
          <a:sy n="99" d="100"/>
        </p:scale>
        <p:origin x="1176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696FC-F915-3798-CC30-884FD768EFD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3081" y="2451955"/>
            <a:ext cx="8441310" cy="728789"/>
          </a:xfrm>
        </p:spPr>
        <p:txBody>
          <a:bodyPr wrap="square" lIns="0" tIns="0" rIns="0" bIns="0" anchor="b">
            <a:spAutoFit/>
          </a:bodyPr>
          <a:lstStyle>
            <a:lvl1pPr algn="l">
              <a:defRPr sz="5262" b="0" i="0">
                <a:latin typeface="Georgia" panose="02040502050405020303" pitchFamily="18" charset="0"/>
              </a:defRPr>
            </a:lvl1pPr>
          </a:lstStyle>
          <a:p>
            <a:r>
              <a:rPr lang="en-GB"/>
              <a:t>Presentation title.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8D4574-B8A1-25B4-E027-EA2E82274C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3083" y="3499823"/>
            <a:ext cx="4862825" cy="291555"/>
          </a:xfrm>
        </p:spPr>
        <p:txBody>
          <a:bodyPr lIns="0" tIns="0" rIns="0" bIns="0">
            <a:spAutoFit/>
          </a:bodyPr>
          <a:lstStyle>
            <a:lvl1pPr marL="0" indent="0" algn="l">
              <a:buNone/>
              <a:defRPr sz="2105" b="0" i="0">
                <a:latin typeface="Inter Light" panose="02000503000000020004" pitchFamily="2" charset="0"/>
                <a:ea typeface="Inter Light" panose="02000503000000020004" pitchFamily="2" charset="0"/>
              </a:defRPr>
            </a:lvl1pPr>
            <a:lvl2pPr marL="400964" indent="0" algn="ctr">
              <a:buNone/>
              <a:defRPr sz="1754"/>
            </a:lvl2pPr>
            <a:lvl3pPr marL="801929" indent="0" algn="ctr">
              <a:buNone/>
              <a:defRPr sz="1579"/>
            </a:lvl3pPr>
            <a:lvl4pPr marL="1202893" indent="0" algn="ctr">
              <a:buNone/>
              <a:defRPr sz="1403"/>
            </a:lvl4pPr>
            <a:lvl5pPr marL="1603858" indent="0" algn="ctr">
              <a:buNone/>
              <a:defRPr sz="1403"/>
            </a:lvl5pPr>
            <a:lvl6pPr marL="2004822" indent="0" algn="ctr">
              <a:buNone/>
              <a:defRPr sz="1403"/>
            </a:lvl6pPr>
            <a:lvl7pPr marL="2405786" indent="0" algn="ctr">
              <a:buNone/>
              <a:defRPr sz="1403"/>
            </a:lvl7pPr>
            <a:lvl8pPr marL="2806751" indent="0" algn="ctr">
              <a:buNone/>
              <a:defRPr sz="1403"/>
            </a:lvl8pPr>
            <a:lvl9pPr marL="3207715" indent="0" algn="ctr">
              <a:buNone/>
              <a:defRPr sz="1403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4C913F6-DC7D-90A3-7EC0-B11861A4CAA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345907" y="843464"/>
            <a:ext cx="4996474" cy="5669756"/>
          </a:xfrm>
        </p:spPr>
        <p:txBody>
          <a:bodyPr/>
          <a:lstStyle>
            <a:lvl1pPr marL="0" indent="0">
              <a:buNone/>
              <a:defRPr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GB" dirty="0"/>
              <a:t>Click to add in illustration</a:t>
            </a:r>
          </a:p>
        </p:txBody>
      </p:sp>
    </p:spTree>
    <p:extLst>
      <p:ext uri="{BB962C8B-B14F-4D97-AF65-F5344CB8AC3E}">
        <p14:creationId xmlns:p14="http://schemas.microsoft.com/office/powerpoint/2010/main" val="3141453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47">
          <p15:clr>
            <a:srgbClr val="FBAE40"/>
          </p15:clr>
        </p15:guide>
        <p15:guide id="4" orient="horz" pos="48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-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310B17-9B9F-5FC5-7077-41A52A59C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413" y="2012414"/>
            <a:ext cx="9729827" cy="4796544"/>
          </a:xfrm>
        </p:spPr>
        <p:txBody>
          <a:bodyPr lIns="0" tIns="0" rIns="0" bIns="0"/>
          <a:lstStyle>
            <a:lvl1pPr marL="0" indent="0">
              <a:buNone/>
              <a:defRPr b="0" i="0">
                <a:solidFill>
                  <a:schemeClr val="bg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1pPr>
            <a:lvl2pPr marL="400964" indent="0">
              <a:buNone/>
              <a:defRPr b="0" i="0">
                <a:solidFill>
                  <a:schemeClr val="bg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2pPr>
            <a:lvl3pPr marL="801929" indent="0">
              <a:buNone/>
              <a:defRPr b="0" i="0">
                <a:solidFill>
                  <a:schemeClr val="bg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3pPr>
            <a:lvl4pPr marL="1202893" indent="0">
              <a:buNone/>
              <a:defRPr b="0" i="0">
                <a:solidFill>
                  <a:schemeClr val="bg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4pPr>
            <a:lvl5pPr marL="1603858" indent="0">
              <a:buNone/>
              <a:defRPr b="0" i="0">
                <a:solidFill>
                  <a:schemeClr val="bg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18F92C5-FA9D-4EB2-A94D-4950BB2B5A3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414" y="735417"/>
            <a:ext cx="9729828" cy="655885"/>
          </a:xfrm>
        </p:spPr>
        <p:txBody>
          <a:bodyPr wrap="square" lIns="0" tIns="0" rIns="0" bIns="0">
            <a:spAutoFit/>
          </a:bodyPr>
          <a:lstStyle>
            <a:lvl1pPr>
              <a:defRPr sz="4736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GB"/>
              <a:t>Click to add title.</a:t>
            </a:r>
          </a:p>
        </p:txBody>
      </p:sp>
    </p:spTree>
    <p:extLst>
      <p:ext uri="{BB962C8B-B14F-4D97-AF65-F5344CB8AC3E}">
        <p14:creationId xmlns:p14="http://schemas.microsoft.com/office/powerpoint/2010/main" val="4215329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79">
          <p15:clr>
            <a:srgbClr val="FBAE40"/>
          </p15:clr>
        </p15:guide>
        <p15:guide id="2" orient="horz" pos="777">
          <p15:clr>
            <a:srgbClr val="FBAE40"/>
          </p15:clr>
        </p15:guide>
        <p15:guide id="3" orient="horz" pos="4096">
          <p15:clr>
            <a:srgbClr val="FBAE40"/>
          </p15:clr>
        </p15:guide>
        <p15:guide id="4" orient="horz" pos="119">
          <p15:clr>
            <a:srgbClr val="FBAE40"/>
          </p15:clr>
        </p15:guide>
        <p15:guide id="5" orient="horz" pos="4201">
          <p15:clr>
            <a:srgbClr val="FBAE40"/>
          </p15:clr>
        </p15:guide>
        <p15:guide id="6" pos="7559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lumn Content - Sage 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310B17-9B9F-5FC5-7077-41A52A59C8B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88413" y="2012414"/>
            <a:ext cx="9729827" cy="4796544"/>
          </a:xfrm>
        </p:spPr>
        <p:txBody>
          <a:bodyPr lIns="0" tIns="0" rIns="0" bIns="0" numCol="2" spcCol="360000"/>
          <a:lstStyle>
            <a:lvl1pPr marL="0" indent="0">
              <a:buNone/>
              <a:defRPr b="0" i="0">
                <a:solidFill>
                  <a:schemeClr val="bg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1pPr>
            <a:lvl2pPr marL="400964" indent="0">
              <a:buNone/>
              <a:defRPr b="0" i="0">
                <a:solidFill>
                  <a:schemeClr val="bg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2pPr>
            <a:lvl3pPr marL="801929" indent="0">
              <a:buNone/>
              <a:defRPr b="0" i="0">
                <a:solidFill>
                  <a:schemeClr val="bg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3pPr>
            <a:lvl4pPr marL="1202893" indent="0">
              <a:buNone/>
              <a:defRPr b="0" i="0">
                <a:solidFill>
                  <a:schemeClr val="bg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4pPr>
            <a:lvl5pPr marL="1603858" indent="0">
              <a:buNone/>
              <a:defRPr b="0" i="0">
                <a:solidFill>
                  <a:schemeClr val="bg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5pPr>
          </a:lstStyle>
          <a:p>
            <a:pPr lvl="0"/>
            <a:r>
              <a:rPr lang="en-GB"/>
              <a:t>Two Column Copy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0407354-B84B-3E07-D420-B820BE30CFA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414" y="735417"/>
            <a:ext cx="9729828" cy="655885"/>
          </a:xfrm>
        </p:spPr>
        <p:txBody>
          <a:bodyPr wrap="square" lIns="0" tIns="0" rIns="0" bIns="0">
            <a:spAutoFit/>
          </a:bodyPr>
          <a:lstStyle>
            <a:lvl1pPr>
              <a:defRPr sz="4736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GB"/>
              <a:t>Click to add title.</a:t>
            </a:r>
          </a:p>
        </p:txBody>
      </p:sp>
    </p:spTree>
    <p:extLst>
      <p:ext uri="{BB962C8B-B14F-4D97-AF65-F5344CB8AC3E}">
        <p14:creationId xmlns:p14="http://schemas.microsoft.com/office/powerpoint/2010/main" val="17948998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79">
          <p15:clr>
            <a:srgbClr val="FBAE40"/>
          </p15:clr>
        </p15:guide>
        <p15:guide id="2" orient="horz" pos="777">
          <p15:clr>
            <a:srgbClr val="FBAE40"/>
          </p15:clr>
        </p15:guide>
        <p15:guide id="3" orient="horz" pos="4096">
          <p15:clr>
            <a:srgbClr val="FBAE40"/>
          </p15:clr>
        </p15:guide>
        <p15:guide id="4" orient="horz" pos="119">
          <p15:clr>
            <a:srgbClr val="FBAE40"/>
          </p15:clr>
        </p15:guide>
        <p15:guide id="5" orient="horz" pos="4201">
          <p15:clr>
            <a:srgbClr val="FBAE40"/>
          </p15:clr>
        </p15:guide>
        <p15:guide id="6" pos="7559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lumn Content - Fresh Dough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310B17-9B9F-5FC5-7077-41A52A59C8B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88413" y="2012414"/>
            <a:ext cx="9729827" cy="4796544"/>
          </a:xfrm>
        </p:spPr>
        <p:txBody>
          <a:bodyPr lIns="0" tIns="0" rIns="0" bIns="0" numCol="2" spcCol="360000"/>
          <a:lstStyle>
            <a:lvl1pPr marL="0" indent="0">
              <a:buNone/>
              <a:defRPr b="0" i="0">
                <a:solidFill>
                  <a:schemeClr val="tx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1pPr>
            <a:lvl2pPr marL="400964" indent="0">
              <a:buNone/>
              <a:defRPr b="0" i="0">
                <a:solidFill>
                  <a:schemeClr val="tx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2pPr>
            <a:lvl3pPr marL="801929" indent="0">
              <a:buNone/>
              <a:defRPr b="0" i="0">
                <a:solidFill>
                  <a:schemeClr val="tx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3pPr>
            <a:lvl4pPr marL="1202893" indent="0">
              <a:buNone/>
              <a:defRPr b="0" i="0">
                <a:solidFill>
                  <a:schemeClr val="tx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4pPr>
            <a:lvl5pPr marL="1603858" indent="0">
              <a:buNone/>
              <a:defRPr b="0" i="0">
                <a:solidFill>
                  <a:schemeClr val="tx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5pPr>
          </a:lstStyle>
          <a:p>
            <a:pPr lvl="0"/>
            <a:r>
              <a:rPr lang="en-GB"/>
              <a:t>Two Column Copy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FA2EB4E-2E53-9E59-D25C-B0399232B7D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414" y="735417"/>
            <a:ext cx="9729828" cy="655885"/>
          </a:xfrm>
        </p:spPr>
        <p:txBody>
          <a:bodyPr wrap="square" lIns="0" tIns="0" rIns="0" bIns="0">
            <a:spAutoFit/>
          </a:bodyPr>
          <a:lstStyle>
            <a:lvl1pPr>
              <a:defRPr sz="4736">
                <a:solidFill>
                  <a:schemeClr val="tx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GB"/>
              <a:t>Click to add title.</a:t>
            </a:r>
          </a:p>
        </p:txBody>
      </p:sp>
    </p:spTree>
    <p:extLst>
      <p:ext uri="{BB962C8B-B14F-4D97-AF65-F5344CB8AC3E}">
        <p14:creationId xmlns:p14="http://schemas.microsoft.com/office/powerpoint/2010/main" val="7591609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79">
          <p15:clr>
            <a:srgbClr val="FBAE40"/>
          </p15:clr>
        </p15:guide>
        <p15:guide id="2" orient="horz" pos="777">
          <p15:clr>
            <a:srgbClr val="FBAE40"/>
          </p15:clr>
        </p15:guide>
        <p15:guide id="3" orient="horz" pos="4096">
          <p15:clr>
            <a:srgbClr val="FBAE40"/>
          </p15:clr>
        </p15:guide>
        <p15:guide id="4" orient="horz" pos="119">
          <p15:clr>
            <a:srgbClr val="FBAE40"/>
          </p15:clr>
        </p15:guide>
        <p15:guide id="5" orient="horz" pos="4201">
          <p15:clr>
            <a:srgbClr val="FBAE40"/>
          </p15:clr>
        </p15:guide>
        <p15:guide id="6" pos="7559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lumn Content - Sweet Pink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310B17-9B9F-5FC5-7077-41A52A59C8B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88413" y="2012414"/>
            <a:ext cx="9729827" cy="4796544"/>
          </a:xfrm>
        </p:spPr>
        <p:txBody>
          <a:bodyPr lIns="0" tIns="0" rIns="0" bIns="0" numCol="2" spcCol="360000"/>
          <a:lstStyle>
            <a:lvl1pPr marL="0" indent="0">
              <a:buNone/>
              <a:defRPr b="0" i="0">
                <a:solidFill>
                  <a:schemeClr val="tx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1pPr>
            <a:lvl2pPr marL="400964" indent="0">
              <a:buNone/>
              <a:defRPr b="0" i="0">
                <a:solidFill>
                  <a:schemeClr val="tx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2pPr>
            <a:lvl3pPr marL="801929" indent="0">
              <a:buNone/>
              <a:defRPr b="0" i="0">
                <a:solidFill>
                  <a:schemeClr val="tx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3pPr>
            <a:lvl4pPr marL="1202893" indent="0">
              <a:buNone/>
              <a:defRPr b="0" i="0">
                <a:solidFill>
                  <a:schemeClr val="tx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4pPr>
            <a:lvl5pPr marL="1603858" indent="0">
              <a:buNone/>
              <a:defRPr b="0" i="0">
                <a:solidFill>
                  <a:schemeClr val="tx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5pPr>
          </a:lstStyle>
          <a:p>
            <a:pPr lvl="0"/>
            <a:r>
              <a:rPr lang="en-GB"/>
              <a:t>Two Column Copy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E609B67-0557-FF45-8EAD-A2CA3B8305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414" y="735417"/>
            <a:ext cx="9729828" cy="655885"/>
          </a:xfrm>
        </p:spPr>
        <p:txBody>
          <a:bodyPr wrap="square" lIns="0" tIns="0" rIns="0" bIns="0">
            <a:spAutoFit/>
          </a:bodyPr>
          <a:lstStyle>
            <a:lvl1pPr>
              <a:defRPr sz="4736">
                <a:solidFill>
                  <a:schemeClr val="tx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GB"/>
              <a:t>Click to add title.</a:t>
            </a:r>
          </a:p>
        </p:txBody>
      </p:sp>
    </p:spTree>
    <p:extLst>
      <p:ext uri="{BB962C8B-B14F-4D97-AF65-F5344CB8AC3E}">
        <p14:creationId xmlns:p14="http://schemas.microsoft.com/office/powerpoint/2010/main" val="33412971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79">
          <p15:clr>
            <a:srgbClr val="FBAE40"/>
          </p15:clr>
        </p15:guide>
        <p15:guide id="2" orient="horz" pos="777">
          <p15:clr>
            <a:srgbClr val="FBAE40"/>
          </p15:clr>
        </p15:guide>
        <p15:guide id="3" orient="horz" pos="4096">
          <p15:clr>
            <a:srgbClr val="FBAE40"/>
          </p15:clr>
        </p15:guide>
        <p15:guide id="4" orient="horz" pos="119">
          <p15:clr>
            <a:srgbClr val="FBAE40"/>
          </p15:clr>
        </p15:guide>
        <p15:guide id="5" orient="horz" pos="4201">
          <p15:clr>
            <a:srgbClr val="FBAE40"/>
          </p15:clr>
        </p15:guide>
        <p15:guide id="6" pos="7559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lumn Content - Sky Blue">
    <p:bg>
      <p:bgPr>
        <a:solidFill>
          <a:srgbClr val="C4E5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310B17-9B9F-5FC5-7077-41A52A59C8B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88413" y="2012414"/>
            <a:ext cx="9729827" cy="4796544"/>
          </a:xfrm>
        </p:spPr>
        <p:txBody>
          <a:bodyPr lIns="0" tIns="0" rIns="0" bIns="0" numCol="2" spcCol="360000"/>
          <a:lstStyle>
            <a:lvl1pPr marL="0" indent="0">
              <a:buNone/>
              <a:defRPr b="0" i="0">
                <a:solidFill>
                  <a:schemeClr val="tx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1pPr>
            <a:lvl2pPr marL="400964" indent="0">
              <a:buNone/>
              <a:defRPr b="0" i="0">
                <a:solidFill>
                  <a:schemeClr val="tx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2pPr>
            <a:lvl3pPr marL="801929" indent="0">
              <a:buNone/>
              <a:defRPr b="0" i="0">
                <a:solidFill>
                  <a:schemeClr val="tx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3pPr>
            <a:lvl4pPr marL="1202893" indent="0">
              <a:buNone/>
              <a:defRPr b="0" i="0">
                <a:solidFill>
                  <a:schemeClr val="tx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4pPr>
            <a:lvl5pPr marL="1603858" indent="0">
              <a:buNone/>
              <a:defRPr b="0" i="0">
                <a:solidFill>
                  <a:schemeClr val="tx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5pPr>
          </a:lstStyle>
          <a:p>
            <a:pPr lvl="0"/>
            <a:r>
              <a:rPr lang="en-GB"/>
              <a:t>Two Column Copy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77C9255-C6D6-7B25-B706-CA552CA55C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414" y="735417"/>
            <a:ext cx="9729828" cy="655885"/>
          </a:xfrm>
        </p:spPr>
        <p:txBody>
          <a:bodyPr wrap="square" lIns="0" tIns="0" rIns="0" bIns="0">
            <a:spAutoFit/>
          </a:bodyPr>
          <a:lstStyle>
            <a:lvl1pPr>
              <a:defRPr sz="4736">
                <a:solidFill>
                  <a:schemeClr val="tx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GB"/>
              <a:t>Click to add title.</a:t>
            </a:r>
          </a:p>
        </p:txBody>
      </p:sp>
    </p:spTree>
    <p:extLst>
      <p:ext uri="{BB962C8B-B14F-4D97-AF65-F5344CB8AC3E}">
        <p14:creationId xmlns:p14="http://schemas.microsoft.com/office/powerpoint/2010/main" val="29620164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79">
          <p15:clr>
            <a:srgbClr val="FBAE40"/>
          </p15:clr>
        </p15:guide>
        <p15:guide id="2" orient="horz" pos="777">
          <p15:clr>
            <a:srgbClr val="FBAE40"/>
          </p15:clr>
        </p15:guide>
        <p15:guide id="3" orient="horz" pos="4096">
          <p15:clr>
            <a:srgbClr val="FBAE40"/>
          </p15:clr>
        </p15:guide>
        <p15:guide id="4" orient="horz" pos="119">
          <p15:clr>
            <a:srgbClr val="FBAE40"/>
          </p15:clr>
        </p15:guide>
        <p15:guide id="5" orient="horz" pos="4201">
          <p15:clr>
            <a:srgbClr val="FBAE40"/>
          </p15:clr>
        </p15:guide>
        <p15:guide id="6" pos="7559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lumn Content - Vivid Yellow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310B17-9B9F-5FC5-7077-41A52A59C8B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88413" y="2012414"/>
            <a:ext cx="9729827" cy="4796544"/>
          </a:xfrm>
        </p:spPr>
        <p:txBody>
          <a:bodyPr lIns="0" tIns="0" rIns="0" bIns="0" numCol="2" spcCol="360000"/>
          <a:lstStyle>
            <a:lvl1pPr marL="0" indent="0">
              <a:buNone/>
              <a:defRPr b="0" i="0">
                <a:solidFill>
                  <a:schemeClr val="tx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1pPr>
            <a:lvl2pPr marL="400964" indent="0">
              <a:buNone/>
              <a:defRPr b="0" i="0">
                <a:solidFill>
                  <a:schemeClr val="tx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2pPr>
            <a:lvl3pPr marL="801929" indent="0">
              <a:buNone/>
              <a:defRPr b="0" i="0">
                <a:solidFill>
                  <a:schemeClr val="tx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3pPr>
            <a:lvl4pPr marL="1202893" indent="0">
              <a:buNone/>
              <a:defRPr b="0" i="0">
                <a:solidFill>
                  <a:schemeClr val="tx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4pPr>
            <a:lvl5pPr marL="1603858" indent="0">
              <a:buNone/>
              <a:defRPr b="0" i="0">
                <a:solidFill>
                  <a:schemeClr val="tx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5pPr>
          </a:lstStyle>
          <a:p>
            <a:pPr lvl="0"/>
            <a:r>
              <a:rPr lang="en-GB"/>
              <a:t>Two Column Copy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33776ED-76BE-6E9E-8735-E8646A5F00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414" y="735417"/>
            <a:ext cx="9729828" cy="655885"/>
          </a:xfrm>
        </p:spPr>
        <p:txBody>
          <a:bodyPr wrap="square" lIns="0" tIns="0" rIns="0" bIns="0">
            <a:spAutoFit/>
          </a:bodyPr>
          <a:lstStyle>
            <a:lvl1pPr>
              <a:defRPr sz="4736">
                <a:solidFill>
                  <a:schemeClr val="tx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GB"/>
              <a:t>Click to add title.</a:t>
            </a:r>
          </a:p>
        </p:txBody>
      </p:sp>
    </p:spTree>
    <p:extLst>
      <p:ext uri="{BB962C8B-B14F-4D97-AF65-F5344CB8AC3E}">
        <p14:creationId xmlns:p14="http://schemas.microsoft.com/office/powerpoint/2010/main" val="31533169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79">
          <p15:clr>
            <a:srgbClr val="FBAE40"/>
          </p15:clr>
        </p15:guide>
        <p15:guide id="2" orient="horz" pos="777">
          <p15:clr>
            <a:srgbClr val="FBAE40"/>
          </p15:clr>
        </p15:guide>
        <p15:guide id="3" orient="horz" pos="4096">
          <p15:clr>
            <a:srgbClr val="FBAE40"/>
          </p15:clr>
        </p15:guide>
        <p15:guide id="4" orient="horz" pos="119">
          <p15:clr>
            <a:srgbClr val="FBAE40"/>
          </p15:clr>
        </p15:guide>
        <p15:guide id="5" orient="horz" pos="4201">
          <p15:clr>
            <a:srgbClr val="FBAE40"/>
          </p15:clr>
        </p15:guide>
        <p15:guide id="6" pos="7559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lumn Content - Soft Brown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310B17-9B9F-5FC5-7077-41A52A59C8B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88413" y="2012414"/>
            <a:ext cx="9729827" cy="4796544"/>
          </a:xfrm>
        </p:spPr>
        <p:txBody>
          <a:bodyPr lIns="0" tIns="0" rIns="0" bIns="0" numCol="2" spcCol="360000"/>
          <a:lstStyle>
            <a:lvl1pPr marL="0" indent="0">
              <a:buNone/>
              <a:defRPr b="0" i="0">
                <a:solidFill>
                  <a:schemeClr val="tx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1pPr>
            <a:lvl2pPr marL="400964" indent="0">
              <a:buNone/>
              <a:defRPr b="0" i="0">
                <a:solidFill>
                  <a:schemeClr val="tx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2pPr>
            <a:lvl3pPr marL="801929" indent="0">
              <a:buNone/>
              <a:defRPr b="0" i="0">
                <a:solidFill>
                  <a:schemeClr val="tx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3pPr>
            <a:lvl4pPr marL="1202893" indent="0">
              <a:buNone/>
              <a:defRPr b="0" i="0">
                <a:solidFill>
                  <a:schemeClr val="tx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4pPr>
            <a:lvl5pPr marL="1603858" indent="0">
              <a:buNone/>
              <a:defRPr b="0" i="0">
                <a:solidFill>
                  <a:schemeClr val="tx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5pPr>
          </a:lstStyle>
          <a:p>
            <a:pPr lvl="0"/>
            <a:r>
              <a:rPr lang="en-GB"/>
              <a:t>Two Column Copy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5095DE2-4885-8D5E-30A3-1A6879E9CC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414" y="735417"/>
            <a:ext cx="9729828" cy="655885"/>
          </a:xfrm>
        </p:spPr>
        <p:txBody>
          <a:bodyPr wrap="square" lIns="0" tIns="0" rIns="0" bIns="0">
            <a:spAutoFit/>
          </a:bodyPr>
          <a:lstStyle>
            <a:lvl1pPr>
              <a:defRPr sz="4736">
                <a:solidFill>
                  <a:schemeClr val="tx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GB"/>
              <a:t>Click to add title.</a:t>
            </a:r>
          </a:p>
        </p:txBody>
      </p:sp>
    </p:spTree>
    <p:extLst>
      <p:ext uri="{BB962C8B-B14F-4D97-AF65-F5344CB8AC3E}">
        <p14:creationId xmlns:p14="http://schemas.microsoft.com/office/powerpoint/2010/main" val="3219782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79">
          <p15:clr>
            <a:srgbClr val="FBAE40"/>
          </p15:clr>
        </p15:guide>
        <p15:guide id="2" orient="horz" pos="777">
          <p15:clr>
            <a:srgbClr val="FBAE40"/>
          </p15:clr>
        </p15:guide>
        <p15:guide id="3" orient="horz" pos="4096">
          <p15:clr>
            <a:srgbClr val="FBAE40"/>
          </p15:clr>
        </p15:guide>
        <p15:guide id="4" orient="horz" pos="119">
          <p15:clr>
            <a:srgbClr val="FBAE40"/>
          </p15:clr>
        </p15:guide>
        <p15:guide id="5" orient="horz" pos="4201">
          <p15:clr>
            <a:srgbClr val="FBAE40"/>
          </p15:clr>
        </p15:guide>
        <p15:guide id="6" pos="7559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lumn Content -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310B17-9B9F-5FC5-7077-41A52A59C8B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88413" y="2012414"/>
            <a:ext cx="9729827" cy="4796544"/>
          </a:xfrm>
        </p:spPr>
        <p:txBody>
          <a:bodyPr lIns="0" tIns="0" rIns="0" bIns="0" numCol="2" spcCol="360000"/>
          <a:lstStyle>
            <a:lvl1pPr marL="0" indent="0">
              <a:buNone/>
              <a:defRPr b="0" i="0">
                <a:solidFill>
                  <a:schemeClr val="bg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1pPr>
            <a:lvl2pPr marL="400964" indent="0">
              <a:buNone/>
              <a:defRPr b="0" i="0">
                <a:solidFill>
                  <a:schemeClr val="bg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2pPr>
            <a:lvl3pPr marL="801929" indent="0">
              <a:buNone/>
              <a:defRPr b="0" i="0">
                <a:solidFill>
                  <a:schemeClr val="bg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3pPr>
            <a:lvl4pPr marL="1202893" indent="0">
              <a:buNone/>
              <a:defRPr b="0" i="0">
                <a:solidFill>
                  <a:schemeClr val="bg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4pPr>
            <a:lvl5pPr marL="1603858" indent="0">
              <a:buNone/>
              <a:defRPr b="0" i="0">
                <a:solidFill>
                  <a:schemeClr val="bg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5pPr>
          </a:lstStyle>
          <a:p>
            <a:pPr lvl="0"/>
            <a:r>
              <a:rPr lang="en-GB"/>
              <a:t>Two Column Copy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03A08F4-7B60-CA43-B83F-7CDF52B558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414" y="735417"/>
            <a:ext cx="9729828" cy="655885"/>
          </a:xfrm>
        </p:spPr>
        <p:txBody>
          <a:bodyPr wrap="square" lIns="0" tIns="0" rIns="0" bIns="0">
            <a:spAutoFit/>
          </a:bodyPr>
          <a:lstStyle>
            <a:lvl1pPr>
              <a:defRPr sz="4736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GB"/>
              <a:t>Click to add title.</a:t>
            </a:r>
          </a:p>
        </p:txBody>
      </p:sp>
    </p:spTree>
    <p:extLst>
      <p:ext uri="{BB962C8B-B14F-4D97-AF65-F5344CB8AC3E}">
        <p14:creationId xmlns:p14="http://schemas.microsoft.com/office/powerpoint/2010/main" val="24085611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79">
          <p15:clr>
            <a:srgbClr val="FBAE40"/>
          </p15:clr>
        </p15:guide>
        <p15:guide id="2" orient="horz" pos="777">
          <p15:clr>
            <a:srgbClr val="FBAE40"/>
          </p15:clr>
        </p15:guide>
        <p15:guide id="3" orient="horz" pos="4096">
          <p15:clr>
            <a:srgbClr val="FBAE40"/>
          </p15:clr>
        </p15:guide>
        <p15:guide id="4" orient="horz" pos="119">
          <p15:clr>
            <a:srgbClr val="FBAE40"/>
          </p15:clr>
        </p15:guide>
        <p15:guide id="5" orient="horz" pos="4201">
          <p15:clr>
            <a:srgbClr val="FBAE40"/>
          </p15:clr>
        </p15:guide>
        <p15:guide id="6" pos="7559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696FC-F915-3798-CC30-884FD768EFD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0042" y="3119299"/>
            <a:ext cx="9728436" cy="728789"/>
          </a:xfrm>
        </p:spPr>
        <p:txBody>
          <a:bodyPr wrap="square" lIns="0" tIns="0" rIns="0" bIns="0" anchor="b">
            <a:spAutoFit/>
          </a:bodyPr>
          <a:lstStyle>
            <a:lvl1pPr algn="ctr">
              <a:defRPr sz="5262" b="0" i="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GB"/>
              <a:t>Click to edit Master title style.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8D4574-B8A1-25B4-E027-EA2E82274C2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914494" y="4600555"/>
            <a:ext cx="4862825" cy="291555"/>
          </a:xfrm>
        </p:spPr>
        <p:txBody>
          <a:bodyPr lIns="0" tIns="0" rIns="0" bIns="0">
            <a:spAutoFit/>
          </a:bodyPr>
          <a:lstStyle>
            <a:lvl1pPr marL="0" indent="0" algn="ctr">
              <a:buNone/>
              <a:defRPr sz="2105" b="0" i="0">
                <a:solidFill>
                  <a:schemeClr val="bg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1pPr>
            <a:lvl2pPr marL="400964" indent="0" algn="ctr">
              <a:buNone/>
              <a:defRPr sz="1754"/>
            </a:lvl2pPr>
            <a:lvl3pPr marL="801929" indent="0" algn="ctr">
              <a:buNone/>
              <a:defRPr sz="1579"/>
            </a:lvl3pPr>
            <a:lvl4pPr marL="1202893" indent="0" algn="ctr">
              <a:buNone/>
              <a:defRPr sz="1403"/>
            </a:lvl4pPr>
            <a:lvl5pPr marL="1603858" indent="0" algn="ctr">
              <a:buNone/>
              <a:defRPr sz="1403"/>
            </a:lvl5pPr>
            <a:lvl6pPr marL="2004822" indent="0" algn="ctr">
              <a:buNone/>
              <a:defRPr sz="1403"/>
            </a:lvl6pPr>
            <a:lvl7pPr marL="2405786" indent="0" algn="ctr">
              <a:buNone/>
              <a:defRPr sz="1403"/>
            </a:lvl7pPr>
            <a:lvl8pPr marL="2806751" indent="0" algn="ctr">
              <a:buNone/>
              <a:defRPr sz="1403"/>
            </a:lvl8pPr>
            <a:lvl9pPr marL="3207715" indent="0" algn="ctr">
              <a:buNone/>
              <a:defRPr sz="1403"/>
            </a:lvl9pPr>
          </a:lstStyle>
          <a:p>
            <a:r>
              <a:rPr lang="en-GB"/>
              <a:t>Click to edit contact details</a:t>
            </a:r>
          </a:p>
        </p:txBody>
      </p:sp>
    </p:spTree>
    <p:extLst>
      <p:ext uri="{BB962C8B-B14F-4D97-AF65-F5344CB8AC3E}">
        <p14:creationId xmlns:p14="http://schemas.microsoft.com/office/powerpoint/2010/main" val="5583343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47">
          <p15:clr>
            <a:srgbClr val="FBAE40"/>
          </p15:clr>
        </p15:guide>
        <p15:guide id="4" orient="horz" pos="482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FAC4-BE03-D746-9E63-14B9EDCF77EB}" type="datetimeFigureOut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848D2-2535-4C47-B406-28982B5A9C3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489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-Sky Blu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696FC-F915-3798-CC30-884FD768EFD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3081" y="2451955"/>
            <a:ext cx="8441310" cy="728789"/>
          </a:xfrm>
        </p:spPr>
        <p:txBody>
          <a:bodyPr wrap="square" lIns="0" tIns="0" rIns="0" bIns="0" anchor="b">
            <a:spAutoFit/>
          </a:bodyPr>
          <a:lstStyle>
            <a:lvl1pPr algn="l">
              <a:defRPr sz="5262" b="0" i="0">
                <a:latin typeface="Georgia" panose="02040502050405020303" pitchFamily="18" charset="0"/>
              </a:defRPr>
            </a:lvl1pPr>
          </a:lstStyle>
          <a:p>
            <a:r>
              <a:rPr lang="en-GB"/>
              <a:t>Presentation title.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8D4574-B8A1-25B4-E027-EA2E82274C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3083" y="3499823"/>
            <a:ext cx="4862825" cy="291555"/>
          </a:xfrm>
        </p:spPr>
        <p:txBody>
          <a:bodyPr lIns="0" tIns="0" rIns="0" bIns="0">
            <a:spAutoFit/>
          </a:bodyPr>
          <a:lstStyle>
            <a:lvl1pPr marL="0" indent="0" algn="l">
              <a:buNone/>
              <a:defRPr sz="2105" b="0" i="0">
                <a:latin typeface="Inter Light" panose="02000503000000020004" pitchFamily="2" charset="0"/>
                <a:ea typeface="Inter Light" panose="02000503000000020004" pitchFamily="2" charset="0"/>
              </a:defRPr>
            </a:lvl1pPr>
            <a:lvl2pPr marL="400964" indent="0" algn="ctr">
              <a:buNone/>
              <a:defRPr sz="1754"/>
            </a:lvl2pPr>
            <a:lvl3pPr marL="801929" indent="0" algn="ctr">
              <a:buNone/>
              <a:defRPr sz="1579"/>
            </a:lvl3pPr>
            <a:lvl4pPr marL="1202893" indent="0" algn="ctr">
              <a:buNone/>
              <a:defRPr sz="1403"/>
            </a:lvl4pPr>
            <a:lvl5pPr marL="1603858" indent="0" algn="ctr">
              <a:buNone/>
              <a:defRPr sz="1403"/>
            </a:lvl5pPr>
            <a:lvl6pPr marL="2004822" indent="0" algn="ctr">
              <a:buNone/>
              <a:defRPr sz="1403"/>
            </a:lvl6pPr>
            <a:lvl7pPr marL="2405786" indent="0" algn="ctr">
              <a:buNone/>
              <a:defRPr sz="1403"/>
            </a:lvl7pPr>
            <a:lvl8pPr marL="2806751" indent="0" algn="ctr">
              <a:buNone/>
              <a:defRPr sz="1403"/>
            </a:lvl8pPr>
            <a:lvl9pPr marL="3207715" indent="0" algn="ctr">
              <a:buNone/>
              <a:defRPr sz="1403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4C913F6-DC7D-90A3-7EC0-B11861A4CAA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345907" y="843464"/>
            <a:ext cx="4996474" cy="5669756"/>
          </a:xfrm>
        </p:spPr>
        <p:txBody>
          <a:bodyPr/>
          <a:lstStyle>
            <a:lvl1pPr marL="0" indent="0">
              <a:buNone/>
              <a:defRPr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GB" dirty="0"/>
              <a:t>Click to add in illustration</a:t>
            </a:r>
          </a:p>
        </p:txBody>
      </p:sp>
    </p:spTree>
    <p:extLst>
      <p:ext uri="{BB962C8B-B14F-4D97-AF65-F5344CB8AC3E}">
        <p14:creationId xmlns:p14="http://schemas.microsoft.com/office/powerpoint/2010/main" val="15414900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47">
          <p15:clr>
            <a:srgbClr val="FBAE40"/>
          </p15:clr>
        </p15:guide>
        <p15:guide id="4" orient="horz" pos="482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-Sweet Pink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696FC-F915-3798-CC30-884FD768EFD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3081" y="2451955"/>
            <a:ext cx="8441310" cy="728789"/>
          </a:xfrm>
        </p:spPr>
        <p:txBody>
          <a:bodyPr wrap="square" lIns="0" tIns="0" rIns="0" bIns="0" anchor="b">
            <a:spAutoFit/>
          </a:bodyPr>
          <a:lstStyle>
            <a:lvl1pPr algn="l">
              <a:defRPr sz="5262" b="0" i="0">
                <a:latin typeface="Georgia" panose="02040502050405020303" pitchFamily="18" charset="0"/>
              </a:defRPr>
            </a:lvl1pPr>
          </a:lstStyle>
          <a:p>
            <a:r>
              <a:rPr lang="en-GB"/>
              <a:t>Presentation title.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8D4574-B8A1-25B4-E027-EA2E82274C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3083" y="3499823"/>
            <a:ext cx="4862825" cy="291555"/>
          </a:xfrm>
        </p:spPr>
        <p:txBody>
          <a:bodyPr lIns="0" tIns="0" rIns="0" bIns="0">
            <a:spAutoFit/>
          </a:bodyPr>
          <a:lstStyle>
            <a:lvl1pPr marL="0" indent="0" algn="l">
              <a:buNone/>
              <a:defRPr sz="2105" b="0" i="0">
                <a:latin typeface="Inter Light" panose="02000503000000020004" pitchFamily="2" charset="0"/>
                <a:ea typeface="Inter Light" panose="02000503000000020004" pitchFamily="2" charset="0"/>
              </a:defRPr>
            </a:lvl1pPr>
            <a:lvl2pPr marL="400964" indent="0" algn="ctr">
              <a:buNone/>
              <a:defRPr sz="1754"/>
            </a:lvl2pPr>
            <a:lvl3pPr marL="801929" indent="0" algn="ctr">
              <a:buNone/>
              <a:defRPr sz="1579"/>
            </a:lvl3pPr>
            <a:lvl4pPr marL="1202893" indent="0" algn="ctr">
              <a:buNone/>
              <a:defRPr sz="1403"/>
            </a:lvl4pPr>
            <a:lvl5pPr marL="1603858" indent="0" algn="ctr">
              <a:buNone/>
              <a:defRPr sz="1403"/>
            </a:lvl5pPr>
            <a:lvl6pPr marL="2004822" indent="0" algn="ctr">
              <a:buNone/>
              <a:defRPr sz="1403"/>
            </a:lvl6pPr>
            <a:lvl7pPr marL="2405786" indent="0" algn="ctr">
              <a:buNone/>
              <a:defRPr sz="1403"/>
            </a:lvl7pPr>
            <a:lvl8pPr marL="2806751" indent="0" algn="ctr">
              <a:buNone/>
              <a:defRPr sz="1403"/>
            </a:lvl8pPr>
            <a:lvl9pPr marL="3207715" indent="0" algn="ctr">
              <a:buNone/>
              <a:defRPr sz="1403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4C913F6-DC7D-90A3-7EC0-B11861A4CAA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345907" y="843464"/>
            <a:ext cx="4996474" cy="5669756"/>
          </a:xfrm>
        </p:spPr>
        <p:txBody>
          <a:bodyPr/>
          <a:lstStyle>
            <a:lvl1pPr marL="0" indent="0">
              <a:buNone/>
              <a:defRPr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GB" dirty="0"/>
              <a:t>Click to add in illustration</a:t>
            </a:r>
          </a:p>
        </p:txBody>
      </p:sp>
    </p:spTree>
    <p:extLst>
      <p:ext uri="{BB962C8B-B14F-4D97-AF65-F5344CB8AC3E}">
        <p14:creationId xmlns:p14="http://schemas.microsoft.com/office/powerpoint/2010/main" val="27137224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47">
          <p15:clr>
            <a:srgbClr val="FBAE40"/>
          </p15:clr>
        </p15:guide>
        <p15:guide id="4" orient="horz" pos="482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- Sage 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4CA82-AAB6-83A5-8131-B05D1517A8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414" y="735417"/>
            <a:ext cx="9729828" cy="655885"/>
          </a:xfrm>
        </p:spPr>
        <p:txBody>
          <a:bodyPr wrap="square" lIns="0" tIns="0" rIns="0" bIns="0">
            <a:spAutoFit/>
          </a:bodyPr>
          <a:lstStyle>
            <a:lvl1pPr>
              <a:defRPr sz="4736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GB"/>
              <a:t>Click to add title.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310B17-9B9F-5FC5-7077-41A52A59C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413" y="2012414"/>
            <a:ext cx="9729827" cy="4796544"/>
          </a:xfrm>
        </p:spPr>
        <p:txBody>
          <a:bodyPr lIns="0" tIns="0" rIns="0" bIns="0"/>
          <a:lstStyle>
            <a:lvl1pPr marL="0" indent="0">
              <a:buNone/>
              <a:defRPr b="0" i="0">
                <a:solidFill>
                  <a:schemeClr val="bg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1pPr>
            <a:lvl2pPr marL="400964" indent="0">
              <a:buNone/>
              <a:defRPr b="0" i="0">
                <a:solidFill>
                  <a:schemeClr val="bg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2pPr>
            <a:lvl3pPr marL="801929" indent="0">
              <a:buNone/>
              <a:defRPr b="0" i="0">
                <a:solidFill>
                  <a:schemeClr val="bg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3pPr>
            <a:lvl4pPr marL="1202893" indent="0">
              <a:buNone/>
              <a:defRPr b="0" i="0">
                <a:solidFill>
                  <a:schemeClr val="bg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4pPr>
            <a:lvl5pPr marL="1603858" indent="0">
              <a:buNone/>
              <a:defRPr b="0" i="0">
                <a:solidFill>
                  <a:schemeClr val="bg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485523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79">
          <p15:clr>
            <a:srgbClr val="FBAE40"/>
          </p15:clr>
        </p15:guide>
        <p15:guide id="2" orient="horz" pos="777">
          <p15:clr>
            <a:srgbClr val="FBAE40"/>
          </p15:clr>
        </p15:guide>
        <p15:guide id="3" orient="horz" pos="4096">
          <p15:clr>
            <a:srgbClr val="FBAE40"/>
          </p15:clr>
        </p15:guide>
        <p15:guide id="4" orient="horz" pos="119">
          <p15:clr>
            <a:srgbClr val="FBAE40"/>
          </p15:clr>
        </p15:guide>
        <p15:guide id="5" orient="horz" pos="4201">
          <p15:clr>
            <a:srgbClr val="FBAE40"/>
          </p15:clr>
        </p15:guide>
        <p15:guide id="6" pos="7559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- Fresh Dough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310B17-9B9F-5FC5-7077-41A52A59C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413" y="2012414"/>
            <a:ext cx="9729827" cy="4796544"/>
          </a:xfrm>
        </p:spPr>
        <p:txBody>
          <a:bodyPr lIns="0" tIns="0" rIns="0" bIns="0"/>
          <a:lstStyle>
            <a:lvl1pPr marL="0" indent="0">
              <a:buNone/>
              <a:defRPr b="0" i="0">
                <a:solidFill>
                  <a:schemeClr val="tx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1pPr>
            <a:lvl2pPr marL="400964" indent="0">
              <a:buNone/>
              <a:defRPr b="0" i="0">
                <a:solidFill>
                  <a:schemeClr val="tx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2pPr>
            <a:lvl3pPr marL="801929" indent="0">
              <a:buNone/>
              <a:defRPr b="0" i="0">
                <a:solidFill>
                  <a:schemeClr val="tx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3pPr>
            <a:lvl4pPr marL="1202893" indent="0">
              <a:buNone/>
              <a:defRPr b="0" i="0">
                <a:solidFill>
                  <a:schemeClr val="tx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4pPr>
            <a:lvl5pPr marL="1603858" indent="0">
              <a:buNone/>
              <a:defRPr b="0" i="0">
                <a:solidFill>
                  <a:schemeClr val="tx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32F504-39D8-43E8-F01A-9B9689BC05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4848D2-2535-4C47-B406-28982B5A9C3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B2C0C8E-698A-CED5-8EA7-15633F7CA5F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414" y="735417"/>
            <a:ext cx="9729828" cy="655885"/>
          </a:xfrm>
        </p:spPr>
        <p:txBody>
          <a:bodyPr wrap="square" lIns="0" tIns="0" rIns="0" bIns="0">
            <a:spAutoFit/>
          </a:bodyPr>
          <a:lstStyle>
            <a:lvl1pPr>
              <a:defRPr sz="4736">
                <a:solidFill>
                  <a:schemeClr val="tx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GB"/>
              <a:t>Click to add title.</a:t>
            </a:r>
          </a:p>
        </p:txBody>
      </p:sp>
    </p:spTree>
    <p:extLst>
      <p:ext uri="{BB962C8B-B14F-4D97-AF65-F5344CB8AC3E}">
        <p14:creationId xmlns:p14="http://schemas.microsoft.com/office/powerpoint/2010/main" val="2720736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79">
          <p15:clr>
            <a:srgbClr val="FBAE40"/>
          </p15:clr>
        </p15:guide>
        <p15:guide id="2" orient="horz" pos="777">
          <p15:clr>
            <a:srgbClr val="FBAE40"/>
          </p15:clr>
        </p15:guide>
        <p15:guide id="3" orient="horz" pos="4096">
          <p15:clr>
            <a:srgbClr val="FBAE40"/>
          </p15:clr>
        </p15:guide>
        <p15:guide id="4" orient="horz" pos="119">
          <p15:clr>
            <a:srgbClr val="FBAE40"/>
          </p15:clr>
        </p15:guide>
        <p15:guide id="5" orient="horz" pos="4201">
          <p15:clr>
            <a:srgbClr val="FBAE40"/>
          </p15:clr>
        </p15:guide>
        <p15:guide id="6" pos="7559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- Vivid Yellow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310B17-9B9F-5FC5-7077-41A52A59C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413" y="2012414"/>
            <a:ext cx="9729827" cy="4796544"/>
          </a:xfrm>
        </p:spPr>
        <p:txBody>
          <a:bodyPr lIns="0" tIns="0" rIns="0" bIns="0"/>
          <a:lstStyle>
            <a:lvl1pPr marL="0" indent="0">
              <a:buNone/>
              <a:defRPr b="0" i="0">
                <a:solidFill>
                  <a:schemeClr val="tx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1pPr>
            <a:lvl2pPr marL="400964" indent="0">
              <a:buNone/>
              <a:defRPr b="0" i="0">
                <a:solidFill>
                  <a:schemeClr val="tx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2pPr>
            <a:lvl3pPr marL="801929" indent="0">
              <a:buNone/>
              <a:defRPr b="0" i="0">
                <a:solidFill>
                  <a:schemeClr val="tx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3pPr>
            <a:lvl4pPr marL="1202893" indent="0">
              <a:buNone/>
              <a:defRPr b="0" i="0">
                <a:solidFill>
                  <a:schemeClr val="tx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4pPr>
            <a:lvl5pPr marL="1603858" indent="0">
              <a:buNone/>
              <a:defRPr b="0" i="0">
                <a:solidFill>
                  <a:schemeClr val="tx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F804F7-2730-B3F3-EA0E-BF73BCFBC81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4848D2-2535-4C47-B406-28982B5A9C3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1130902-6547-5CDF-F20F-916BCAA71BF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414" y="735417"/>
            <a:ext cx="9729828" cy="655885"/>
          </a:xfrm>
        </p:spPr>
        <p:txBody>
          <a:bodyPr wrap="square" lIns="0" tIns="0" rIns="0" bIns="0">
            <a:spAutoFit/>
          </a:bodyPr>
          <a:lstStyle>
            <a:lvl1pPr>
              <a:defRPr sz="4736">
                <a:solidFill>
                  <a:schemeClr val="tx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GB"/>
              <a:t>Click to add title.</a:t>
            </a:r>
          </a:p>
        </p:txBody>
      </p:sp>
    </p:spTree>
    <p:extLst>
      <p:ext uri="{BB962C8B-B14F-4D97-AF65-F5344CB8AC3E}">
        <p14:creationId xmlns:p14="http://schemas.microsoft.com/office/powerpoint/2010/main" val="37524965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79">
          <p15:clr>
            <a:srgbClr val="FBAE40"/>
          </p15:clr>
        </p15:guide>
        <p15:guide id="2" orient="horz" pos="777">
          <p15:clr>
            <a:srgbClr val="FBAE40"/>
          </p15:clr>
        </p15:guide>
        <p15:guide id="3" orient="horz" pos="4096">
          <p15:clr>
            <a:srgbClr val="FBAE40"/>
          </p15:clr>
        </p15:guide>
        <p15:guide id="4" orient="horz" pos="119">
          <p15:clr>
            <a:srgbClr val="FBAE40"/>
          </p15:clr>
        </p15:guide>
        <p15:guide id="5" orient="horz" pos="4201">
          <p15:clr>
            <a:srgbClr val="FBAE40"/>
          </p15:clr>
        </p15:guide>
        <p15:guide id="6" pos="7559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- Sweet Pink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310B17-9B9F-5FC5-7077-41A52A59C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413" y="2012414"/>
            <a:ext cx="9729827" cy="4796544"/>
          </a:xfrm>
        </p:spPr>
        <p:txBody>
          <a:bodyPr lIns="0" tIns="0" rIns="0" bIns="0"/>
          <a:lstStyle>
            <a:lvl1pPr marL="0" indent="0">
              <a:buNone/>
              <a:defRPr b="0" i="0">
                <a:solidFill>
                  <a:schemeClr val="tx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1pPr>
            <a:lvl2pPr marL="400964" indent="0">
              <a:buNone/>
              <a:defRPr b="0" i="0">
                <a:solidFill>
                  <a:schemeClr val="tx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2pPr>
            <a:lvl3pPr marL="801929" indent="0">
              <a:buNone/>
              <a:defRPr b="0" i="0">
                <a:solidFill>
                  <a:schemeClr val="tx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3pPr>
            <a:lvl4pPr marL="1202893" indent="0">
              <a:buNone/>
              <a:defRPr b="0" i="0">
                <a:solidFill>
                  <a:schemeClr val="tx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4pPr>
            <a:lvl5pPr marL="1603858" indent="0">
              <a:buNone/>
              <a:defRPr b="0" i="0">
                <a:solidFill>
                  <a:schemeClr val="tx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9D6AA89-375B-6DD6-1A6F-617AAFA59E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414" y="735417"/>
            <a:ext cx="9729828" cy="655885"/>
          </a:xfrm>
        </p:spPr>
        <p:txBody>
          <a:bodyPr wrap="square" lIns="0" tIns="0" rIns="0" bIns="0">
            <a:spAutoFit/>
          </a:bodyPr>
          <a:lstStyle>
            <a:lvl1pPr>
              <a:defRPr sz="4736">
                <a:solidFill>
                  <a:schemeClr val="tx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GB"/>
              <a:t>Click to add title.</a:t>
            </a:r>
          </a:p>
        </p:txBody>
      </p:sp>
    </p:spTree>
    <p:extLst>
      <p:ext uri="{BB962C8B-B14F-4D97-AF65-F5344CB8AC3E}">
        <p14:creationId xmlns:p14="http://schemas.microsoft.com/office/powerpoint/2010/main" val="18881186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79">
          <p15:clr>
            <a:srgbClr val="FBAE40"/>
          </p15:clr>
        </p15:guide>
        <p15:guide id="2" orient="horz" pos="777">
          <p15:clr>
            <a:srgbClr val="FBAE40"/>
          </p15:clr>
        </p15:guide>
        <p15:guide id="3" orient="horz" pos="4096">
          <p15:clr>
            <a:srgbClr val="FBAE40"/>
          </p15:clr>
        </p15:guide>
        <p15:guide id="4" orient="horz" pos="119">
          <p15:clr>
            <a:srgbClr val="FBAE40"/>
          </p15:clr>
        </p15:guide>
        <p15:guide id="5" orient="horz" pos="4201">
          <p15:clr>
            <a:srgbClr val="FBAE40"/>
          </p15:clr>
        </p15:guide>
        <p15:guide id="6" pos="7559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- Sky Blu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310B17-9B9F-5FC5-7077-41A52A59C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413" y="2012414"/>
            <a:ext cx="9729827" cy="4796544"/>
          </a:xfrm>
        </p:spPr>
        <p:txBody>
          <a:bodyPr lIns="0" tIns="0" rIns="0" bIns="0"/>
          <a:lstStyle>
            <a:lvl1pPr marL="0" indent="0">
              <a:buNone/>
              <a:defRPr b="0" i="0">
                <a:solidFill>
                  <a:schemeClr val="tx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1pPr>
            <a:lvl2pPr marL="400964" indent="0">
              <a:buNone/>
              <a:defRPr b="0" i="0">
                <a:solidFill>
                  <a:schemeClr val="tx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2pPr>
            <a:lvl3pPr marL="801929" indent="0">
              <a:buNone/>
              <a:defRPr b="0" i="0">
                <a:solidFill>
                  <a:schemeClr val="tx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3pPr>
            <a:lvl4pPr marL="1202893" indent="0">
              <a:buNone/>
              <a:defRPr b="0" i="0">
                <a:solidFill>
                  <a:schemeClr val="tx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4pPr>
            <a:lvl5pPr marL="1603858" indent="0">
              <a:buNone/>
              <a:defRPr b="0" i="0">
                <a:solidFill>
                  <a:schemeClr val="tx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666ABD5-F2CF-463D-9275-4FBAFF312C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414" y="735417"/>
            <a:ext cx="9729828" cy="655885"/>
          </a:xfrm>
        </p:spPr>
        <p:txBody>
          <a:bodyPr wrap="square" lIns="0" tIns="0" rIns="0" bIns="0">
            <a:spAutoFit/>
          </a:bodyPr>
          <a:lstStyle>
            <a:lvl1pPr>
              <a:defRPr sz="4736">
                <a:solidFill>
                  <a:schemeClr val="tx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GB"/>
              <a:t>Click to add title.</a:t>
            </a:r>
          </a:p>
        </p:txBody>
      </p:sp>
    </p:spTree>
    <p:extLst>
      <p:ext uri="{BB962C8B-B14F-4D97-AF65-F5344CB8AC3E}">
        <p14:creationId xmlns:p14="http://schemas.microsoft.com/office/powerpoint/2010/main" val="25777001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79">
          <p15:clr>
            <a:srgbClr val="FBAE40"/>
          </p15:clr>
        </p15:guide>
        <p15:guide id="2" orient="horz" pos="777">
          <p15:clr>
            <a:srgbClr val="FBAE40"/>
          </p15:clr>
        </p15:guide>
        <p15:guide id="3" orient="horz" pos="4096">
          <p15:clr>
            <a:srgbClr val="FBAE40"/>
          </p15:clr>
        </p15:guide>
        <p15:guide id="4" orient="horz" pos="119">
          <p15:clr>
            <a:srgbClr val="FBAE40"/>
          </p15:clr>
        </p15:guide>
        <p15:guide id="5" orient="horz" pos="4201">
          <p15:clr>
            <a:srgbClr val="FBAE40"/>
          </p15:clr>
        </p15:guide>
        <p15:guide id="6" pos="7559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- Soft Brown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310B17-9B9F-5FC5-7077-41A52A59C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413" y="2012414"/>
            <a:ext cx="9729827" cy="4796544"/>
          </a:xfrm>
        </p:spPr>
        <p:txBody>
          <a:bodyPr lIns="0" tIns="0" rIns="0" bIns="0"/>
          <a:lstStyle>
            <a:lvl1pPr marL="0" indent="0">
              <a:buNone/>
              <a:defRPr b="0" i="0">
                <a:solidFill>
                  <a:schemeClr val="tx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1pPr>
            <a:lvl2pPr marL="400964" indent="0">
              <a:buNone/>
              <a:defRPr b="0" i="0">
                <a:solidFill>
                  <a:schemeClr val="tx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2pPr>
            <a:lvl3pPr marL="801929" indent="0">
              <a:buNone/>
              <a:defRPr b="0" i="0">
                <a:solidFill>
                  <a:schemeClr val="tx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3pPr>
            <a:lvl4pPr marL="1202893" indent="0">
              <a:buNone/>
              <a:defRPr b="0" i="0">
                <a:solidFill>
                  <a:schemeClr val="tx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4pPr>
            <a:lvl5pPr marL="1603858" indent="0">
              <a:buNone/>
              <a:defRPr b="0" i="0">
                <a:solidFill>
                  <a:schemeClr val="tx1"/>
                </a:solidFill>
                <a:latin typeface="Inter Light" panose="02000503000000020004" pitchFamily="2" charset="0"/>
                <a:ea typeface="Inter Light" panose="02000503000000020004" pitchFamily="2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97A7767-EDD0-B528-FE15-9DDEB4DA1A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414" y="735417"/>
            <a:ext cx="9729828" cy="655885"/>
          </a:xfrm>
        </p:spPr>
        <p:txBody>
          <a:bodyPr wrap="square" lIns="0" tIns="0" rIns="0" bIns="0">
            <a:spAutoFit/>
          </a:bodyPr>
          <a:lstStyle>
            <a:lvl1pPr>
              <a:defRPr sz="4736">
                <a:solidFill>
                  <a:schemeClr val="tx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GB"/>
              <a:t>Click to add title.</a:t>
            </a:r>
          </a:p>
        </p:txBody>
      </p:sp>
    </p:spTree>
    <p:extLst>
      <p:ext uri="{BB962C8B-B14F-4D97-AF65-F5344CB8AC3E}">
        <p14:creationId xmlns:p14="http://schemas.microsoft.com/office/powerpoint/2010/main" val="2852125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79">
          <p15:clr>
            <a:srgbClr val="FBAE40"/>
          </p15:clr>
        </p15:guide>
        <p15:guide id="2" orient="horz" pos="777">
          <p15:clr>
            <a:srgbClr val="FBAE40"/>
          </p15:clr>
        </p15:guide>
        <p15:guide id="3" orient="horz" pos="4096">
          <p15:clr>
            <a:srgbClr val="FBAE40"/>
          </p15:clr>
        </p15:guide>
        <p15:guide id="4" orient="horz" pos="119">
          <p15:clr>
            <a:srgbClr val="FBAE40"/>
          </p15:clr>
        </p15:guide>
        <p15:guide id="5" orient="horz" pos="4201">
          <p15:clr>
            <a:srgbClr val="FBAE40"/>
          </p15:clr>
        </p15:guide>
        <p15:guide id="6" pos="7559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EFD56E-6C64-069D-104B-FB54B9942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The kitchen is our dojo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EED4C8-ED4B-47B4-182D-4AA988AA01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6AF9-9C7A-FC01-E761-CA7E6453FF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848D2-2535-4C47-B406-28982B5A9C3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825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7" r:id="rId18"/>
    <p:sldLayoutId id="2147483698" r:id="rId19"/>
  </p:sldLayoutIdLst>
  <p:txStyles>
    <p:titleStyle>
      <a:lvl1pPr algn="l" defTabSz="801929" rtl="0" eaLnBrk="1" latinLnBrk="0" hangingPunct="1">
        <a:lnSpc>
          <a:spcPct val="90000"/>
        </a:lnSpc>
        <a:spcBef>
          <a:spcPct val="0"/>
        </a:spcBef>
        <a:buNone/>
        <a:defRPr sz="3859" b="0" i="0" kern="1200">
          <a:solidFill>
            <a:schemeClr val="tx1"/>
          </a:solidFill>
          <a:latin typeface="Bookman Old Style" panose="02050604050505020204" pitchFamily="18" charset="0"/>
          <a:ea typeface="Inter" panose="02000503000000020004" pitchFamily="2" charset="0"/>
          <a:cs typeface="+mj-cs"/>
        </a:defRPr>
      </a:lvl1pPr>
    </p:titleStyle>
    <p:bodyStyle>
      <a:lvl1pPr marL="200482" indent="-200482" algn="l" defTabSz="801929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2456" kern="1200">
          <a:solidFill>
            <a:schemeClr val="tx1"/>
          </a:solidFill>
          <a:latin typeface="+mn-lt"/>
          <a:ea typeface="+mn-ea"/>
          <a:cs typeface="+mn-cs"/>
        </a:defRPr>
      </a:lvl1pPr>
      <a:lvl2pPr marL="601447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02411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3pPr>
      <a:lvl4pPr marL="1403375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804340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205304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606269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3007233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408197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1pPr>
      <a:lvl2pPr marL="400964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2pPr>
      <a:lvl3pPr marL="801929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3pPr>
      <a:lvl4pPr marL="1202893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603858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004822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405786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2806751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207715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590183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801929" rtl="0" eaLnBrk="1" latinLnBrk="0" hangingPunct="1">
        <a:lnSpc>
          <a:spcPct val="90000"/>
        </a:lnSpc>
        <a:spcBef>
          <a:spcPct val="0"/>
        </a:spcBef>
        <a:buNone/>
        <a:defRPr sz="3859" b="0" i="0" kern="1200">
          <a:solidFill>
            <a:schemeClr val="tx1"/>
          </a:solidFill>
          <a:latin typeface="Bookman Old Style" panose="02050604050505020204" pitchFamily="18" charset="0"/>
          <a:ea typeface="Inter" panose="02000503000000020004" pitchFamily="2" charset="0"/>
          <a:cs typeface="+mj-cs"/>
        </a:defRPr>
      </a:lvl1pPr>
    </p:titleStyle>
    <p:bodyStyle>
      <a:lvl1pPr marL="200482" indent="-200482" algn="l" defTabSz="801929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2456" kern="1200">
          <a:solidFill>
            <a:schemeClr val="tx1"/>
          </a:solidFill>
          <a:latin typeface="+mn-lt"/>
          <a:ea typeface="+mn-ea"/>
          <a:cs typeface="+mn-cs"/>
        </a:defRPr>
      </a:lvl1pPr>
      <a:lvl2pPr marL="601447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02411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3pPr>
      <a:lvl4pPr marL="1403375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804340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205304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606269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3007233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408197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1pPr>
      <a:lvl2pPr marL="400964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2pPr>
      <a:lvl3pPr marL="801929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3pPr>
      <a:lvl4pPr marL="1202893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603858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004822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405786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2806751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207715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6AB2DBD-853F-1DF5-4E02-CC06363BA4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3847633"/>
              </p:ext>
            </p:extLst>
          </p:nvPr>
        </p:nvGraphicFramePr>
        <p:xfrm>
          <a:off x="1781969" y="1403879"/>
          <a:ext cx="7127875" cy="148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25575">
                  <a:extLst>
                    <a:ext uri="{9D8B030D-6E8A-4147-A177-3AD203B41FA5}">
                      <a16:colId xmlns:a16="http://schemas.microsoft.com/office/drawing/2014/main" val="1828511702"/>
                    </a:ext>
                  </a:extLst>
                </a:gridCol>
                <a:gridCol w="1425575">
                  <a:extLst>
                    <a:ext uri="{9D8B030D-6E8A-4147-A177-3AD203B41FA5}">
                      <a16:colId xmlns:a16="http://schemas.microsoft.com/office/drawing/2014/main" val="1455745000"/>
                    </a:ext>
                  </a:extLst>
                </a:gridCol>
                <a:gridCol w="1425575">
                  <a:extLst>
                    <a:ext uri="{9D8B030D-6E8A-4147-A177-3AD203B41FA5}">
                      <a16:colId xmlns:a16="http://schemas.microsoft.com/office/drawing/2014/main" val="1674626586"/>
                    </a:ext>
                  </a:extLst>
                </a:gridCol>
                <a:gridCol w="1425575">
                  <a:extLst>
                    <a:ext uri="{9D8B030D-6E8A-4147-A177-3AD203B41FA5}">
                      <a16:colId xmlns:a16="http://schemas.microsoft.com/office/drawing/2014/main" val="2766632700"/>
                    </a:ext>
                  </a:extLst>
                </a:gridCol>
                <a:gridCol w="1425575">
                  <a:extLst>
                    <a:ext uri="{9D8B030D-6E8A-4147-A177-3AD203B41FA5}">
                      <a16:colId xmlns:a16="http://schemas.microsoft.com/office/drawing/2014/main" val="29740141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86632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572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4831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2657465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61466AF-439C-F51F-12FF-4D6A5D5674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340676"/>
              </p:ext>
            </p:extLst>
          </p:nvPr>
        </p:nvGraphicFramePr>
        <p:xfrm>
          <a:off x="433968" y="1428411"/>
          <a:ext cx="9823875" cy="47270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64775">
                  <a:extLst>
                    <a:ext uri="{9D8B030D-6E8A-4147-A177-3AD203B41FA5}">
                      <a16:colId xmlns:a16="http://schemas.microsoft.com/office/drawing/2014/main" val="3176008678"/>
                    </a:ext>
                  </a:extLst>
                </a:gridCol>
                <a:gridCol w="1964775">
                  <a:extLst>
                    <a:ext uri="{9D8B030D-6E8A-4147-A177-3AD203B41FA5}">
                      <a16:colId xmlns:a16="http://schemas.microsoft.com/office/drawing/2014/main" val="744238070"/>
                    </a:ext>
                  </a:extLst>
                </a:gridCol>
                <a:gridCol w="1964775">
                  <a:extLst>
                    <a:ext uri="{9D8B030D-6E8A-4147-A177-3AD203B41FA5}">
                      <a16:colId xmlns:a16="http://schemas.microsoft.com/office/drawing/2014/main" val="339303474"/>
                    </a:ext>
                  </a:extLst>
                </a:gridCol>
                <a:gridCol w="1964775">
                  <a:extLst>
                    <a:ext uri="{9D8B030D-6E8A-4147-A177-3AD203B41FA5}">
                      <a16:colId xmlns:a16="http://schemas.microsoft.com/office/drawing/2014/main" val="749768135"/>
                    </a:ext>
                  </a:extLst>
                </a:gridCol>
                <a:gridCol w="1964775">
                  <a:extLst>
                    <a:ext uri="{9D8B030D-6E8A-4147-A177-3AD203B41FA5}">
                      <a16:colId xmlns:a16="http://schemas.microsoft.com/office/drawing/2014/main" val="1621518063"/>
                    </a:ext>
                  </a:extLst>
                </a:gridCol>
              </a:tblGrid>
              <a:tr h="378504">
                <a:tc gridSpan="5"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uFillTx/>
                          <a:latin typeface="Georgia" panose="02040502050405020303" pitchFamily="18" charset="0"/>
                          <a:ea typeface="Inter" panose="02000503000000020004" pitchFamily="2" charset="0"/>
                        </a:rPr>
                        <a:t>Available everyday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uFillTx/>
                        <a:latin typeface="Georgia" panose="02040502050405020303" pitchFamily="18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9048204"/>
                  </a:ext>
                </a:extLst>
              </a:tr>
              <a:tr h="1016150">
                <a:tc gridSpan="5"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Porridge station, </a:t>
                      </a:r>
                      <a:r>
                        <a:rPr lang="en-GB" sz="100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with a selection of toppings</a:t>
                      </a:r>
                    </a:p>
                    <a:p>
                      <a:pPr marL="0" marR="0" lvl="0" indent="0" algn="ctr" defTabSz="801929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Selection of cereals</a:t>
                      </a:r>
                    </a:p>
                    <a:p>
                      <a:pPr marL="0" marR="0" lvl="0" indent="0" algn="ctr" defTabSz="801929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Yoghurt station, </a:t>
                      </a:r>
                      <a:r>
                        <a:rPr lang="en-GB" sz="100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with fresh fruit, purees and toppings</a:t>
                      </a:r>
                    </a:p>
                    <a:p>
                      <a:pPr marL="0" marR="0" lvl="0" indent="0" algn="ctr" defTabSz="801929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Toasting station, </a:t>
                      </a:r>
                      <a:r>
                        <a:rPr lang="en-GB" sz="100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with deli bread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1123688"/>
                  </a:ext>
                </a:extLst>
              </a:tr>
              <a:tr h="378504"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Georgia" panose="02040502050405020303" pitchFamily="18" charset="0"/>
                        </a:rPr>
                        <a:t>Monday</a:t>
                      </a:r>
                    </a:p>
                  </a:txBody>
                  <a:tcPr marL="72000" marR="72000" marT="117720" marB="11772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Georgia" panose="02040502050405020303" pitchFamily="18" charset="0"/>
                        </a:rPr>
                        <a:t>Tuesday</a:t>
                      </a:r>
                    </a:p>
                  </a:txBody>
                  <a:tcPr marL="72000" marR="72000" marT="117720" marB="11772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Georgia" panose="02040502050405020303" pitchFamily="18" charset="0"/>
                        </a:rPr>
                        <a:t>Wednesday</a:t>
                      </a:r>
                    </a:p>
                  </a:txBody>
                  <a:tcPr marL="72000" marR="72000" marT="117720" marB="11772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Georgia" panose="02040502050405020303" pitchFamily="18" charset="0"/>
                        </a:rPr>
                        <a:t>Thursday</a:t>
                      </a:r>
                    </a:p>
                  </a:txBody>
                  <a:tcPr marL="72000" marR="72000" marT="117720" marB="11772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Georgia" panose="02040502050405020303" pitchFamily="18" charset="0"/>
                        </a:rPr>
                        <a:t>Friday</a:t>
                      </a:r>
                    </a:p>
                  </a:txBody>
                  <a:tcPr marL="72000" marR="72000" marT="117720" marB="11772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565418"/>
                  </a:ext>
                </a:extLst>
              </a:tr>
              <a:tr h="2740527">
                <a:tc>
                  <a:txBody>
                    <a:bodyPr/>
                    <a:lstStyle/>
                    <a:p>
                      <a:pPr marL="88265" marR="80645" algn="ctr">
                        <a:lnSpc>
                          <a:spcPct val="150000"/>
                        </a:lnSpc>
                      </a:pPr>
                      <a:r>
                        <a:rPr lang="en-GB" sz="1000" b="0" i="0" spc="10" dirty="0">
                          <a:latin typeface="Inter" panose="02000503000000020004" pitchFamily="2" charset="0"/>
                          <a:ea typeface="Inter" panose="02000503000000020004" pitchFamily="2" charset="0"/>
                          <a:cs typeface="Roboto Condensed"/>
                        </a:rPr>
                        <a:t>Cumberland Sausage Bap        </a:t>
                      </a:r>
                    </a:p>
                    <a:p>
                      <a:pPr marL="88265" marR="80645" algn="ctr">
                        <a:lnSpc>
                          <a:spcPct val="150000"/>
                        </a:lnSpc>
                      </a:pPr>
                      <a:r>
                        <a:rPr lang="en-GB" sz="1000" b="0" i="0" spc="10" dirty="0">
                          <a:latin typeface="Inter" panose="02000503000000020004" pitchFamily="2" charset="0"/>
                          <a:ea typeface="Inter" panose="02000503000000020004" pitchFamily="2" charset="0"/>
                          <a:cs typeface="Roboto Condensed"/>
                        </a:rPr>
                        <a:t>Scrambled Egg     </a:t>
                      </a:r>
                    </a:p>
                    <a:p>
                      <a:pPr marL="88265" marR="80645" algn="ctr">
                        <a:lnSpc>
                          <a:spcPct val="150000"/>
                        </a:lnSpc>
                      </a:pPr>
                      <a:r>
                        <a:rPr lang="en-GB" sz="1000" b="0" i="0" spc="10" dirty="0">
                          <a:latin typeface="Inter" panose="02000503000000020004" pitchFamily="2" charset="0"/>
                          <a:ea typeface="Inter" panose="02000503000000020004" pitchFamily="2" charset="0"/>
                          <a:cs typeface="Roboto Condensed"/>
                        </a:rPr>
                        <a:t>Hash Brown and Baked Beans                                                                 Selection of Cereals </a:t>
                      </a:r>
                    </a:p>
                    <a:p>
                      <a:pPr marL="88265" marR="80645" algn="ctr">
                        <a:lnSpc>
                          <a:spcPct val="150000"/>
                        </a:lnSpc>
                      </a:pPr>
                      <a:r>
                        <a:rPr lang="en-GB" sz="1000" b="0" i="0" spc="10" dirty="0">
                          <a:latin typeface="Inter" panose="02000503000000020004" pitchFamily="2" charset="0"/>
                          <a:ea typeface="Inter" panose="02000503000000020004" pitchFamily="2" charset="0"/>
                          <a:cs typeface="Roboto Condensed"/>
                        </a:rPr>
                        <a:t>Yoghurt</a:t>
                      </a:r>
                    </a:p>
                    <a:p>
                      <a:pPr marL="88265" marR="80645" algn="ctr">
                        <a:lnSpc>
                          <a:spcPct val="150000"/>
                        </a:lnSpc>
                      </a:pPr>
                      <a:r>
                        <a:rPr lang="en-GB" sz="1000" b="0" i="0" spc="10" dirty="0">
                          <a:latin typeface="Inter" panose="02000503000000020004" pitchFamily="2" charset="0"/>
                          <a:ea typeface="Inter" panose="02000503000000020004" pitchFamily="2" charset="0"/>
                          <a:cs typeface="Roboto Condensed"/>
                        </a:rPr>
                        <a:t>Porridge </a:t>
                      </a:r>
                    </a:p>
                    <a:p>
                      <a:pPr marL="88265" marR="80645" algn="ctr">
                        <a:lnSpc>
                          <a:spcPct val="150000"/>
                        </a:lnSpc>
                      </a:pPr>
                      <a:r>
                        <a:rPr lang="en-GB" sz="1000" b="0" i="0" spc="10" dirty="0">
                          <a:latin typeface="Inter" panose="02000503000000020004" pitchFamily="2" charset="0"/>
                          <a:ea typeface="Inter" panose="02000503000000020004" pitchFamily="2" charset="0"/>
                          <a:cs typeface="Roboto Condensed"/>
                        </a:rPr>
                        <a:t>Fresh Fruit</a:t>
                      </a:r>
                    </a:p>
                    <a:p>
                      <a:pPr marL="88265" marR="80645" algn="ctr">
                        <a:lnSpc>
                          <a:spcPct val="150000"/>
                        </a:lnSpc>
                      </a:pPr>
                      <a:r>
                        <a:rPr lang="en-GB" sz="1000" b="0" i="0" spc="10" dirty="0">
                          <a:latin typeface="Inter" panose="02000503000000020004" pitchFamily="2" charset="0"/>
                          <a:ea typeface="Inter" panose="02000503000000020004" pitchFamily="2" charset="0"/>
                          <a:cs typeface="Roboto Condensed"/>
                        </a:rPr>
                        <a:t>Juice and Hot Drinks    </a:t>
                      </a:r>
                    </a:p>
                    <a:p>
                      <a:pPr marL="88265" marR="80645" algn="ctr">
                        <a:lnSpc>
                          <a:spcPct val="150000"/>
                        </a:lnSpc>
                      </a:pPr>
                      <a:r>
                        <a:rPr lang="en-GB" sz="1000" b="0" i="0" spc="10" dirty="0">
                          <a:latin typeface="Inter" panose="02000503000000020004" pitchFamily="2" charset="0"/>
                          <a:ea typeface="Inter" panose="02000503000000020004" pitchFamily="2" charset="0"/>
                          <a:cs typeface="Roboto Condensed"/>
                        </a:rPr>
                        <a:t>Toast and Jam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88265" marR="80645" algn="ctr">
                        <a:lnSpc>
                          <a:spcPct val="150000"/>
                        </a:lnSpc>
                      </a:pPr>
                      <a:r>
                        <a:rPr lang="en-GB" sz="1000" b="0" i="0" spc="10" dirty="0">
                          <a:latin typeface="Inter" panose="02000503000000020004" pitchFamily="2" charset="0"/>
                          <a:ea typeface="Inter" panose="02000503000000020004" pitchFamily="2" charset="0"/>
                          <a:cs typeface="Roboto Condensed"/>
                        </a:rPr>
                        <a:t>Smoked Bacon Bap        </a:t>
                      </a:r>
                    </a:p>
                    <a:p>
                      <a:pPr marL="88265" marR="80645" algn="ctr">
                        <a:lnSpc>
                          <a:spcPct val="150000"/>
                        </a:lnSpc>
                      </a:pPr>
                      <a:r>
                        <a:rPr lang="en-GB" sz="1000" b="0" i="0" spc="10" dirty="0">
                          <a:latin typeface="Inter" panose="02000503000000020004" pitchFamily="2" charset="0"/>
                          <a:ea typeface="Inter" panose="02000503000000020004" pitchFamily="2" charset="0"/>
                          <a:cs typeface="Roboto Condensed"/>
                        </a:rPr>
                        <a:t>Scrambled Egg     </a:t>
                      </a:r>
                    </a:p>
                    <a:p>
                      <a:pPr marL="88265" marR="80645" algn="ctr">
                        <a:lnSpc>
                          <a:spcPct val="150000"/>
                        </a:lnSpc>
                      </a:pPr>
                      <a:r>
                        <a:rPr lang="en-GB" sz="1000" b="0" i="0" spc="10" dirty="0">
                          <a:latin typeface="Inter" panose="02000503000000020004" pitchFamily="2" charset="0"/>
                          <a:ea typeface="Inter" panose="02000503000000020004" pitchFamily="2" charset="0"/>
                          <a:cs typeface="Roboto Condensed"/>
                        </a:rPr>
                        <a:t>Hash Brown and Baked Beans                                                                 Selection of Cereals </a:t>
                      </a:r>
                    </a:p>
                    <a:p>
                      <a:pPr marL="88265" marR="80645" algn="ctr">
                        <a:lnSpc>
                          <a:spcPct val="150000"/>
                        </a:lnSpc>
                      </a:pPr>
                      <a:r>
                        <a:rPr lang="en-GB" sz="1000" b="0" i="0" spc="10" dirty="0">
                          <a:latin typeface="Inter" panose="02000503000000020004" pitchFamily="2" charset="0"/>
                          <a:ea typeface="Inter" panose="02000503000000020004" pitchFamily="2" charset="0"/>
                          <a:cs typeface="Roboto Condensed"/>
                        </a:rPr>
                        <a:t>Yoghurt</a:t>
                      </a:r>
                    </a:p>
                    <a:p>
                      <a:pPr marL="88265" marR="80645" algn="ctr">
                        <a:lnSpc>
                          <a:spcPct val="150000"/>
                        </a:lnSpc>
                      </a:pPr>
                      <a:r>
                        <a:rPr lang="en-GB" sz="1000" b="0" i="0" spc="10" dirty="0">
                          <a:latin typeface="Inter" panose="02000503000000020004" pitchFamily="2" charset="0"/>
                          <a:ea typeface="Inter" panose="02000503000000020004" pitchFamily="2" charset="0"/>
                          <a:cs typeface="Roboto Condensed"/>
                        </a:rPr>
                        <a:t>Porridge </a:t>
                      </a:r>
                    </a:p>
                    <a:p>
                      <a:pPr marL="88265" marR="80645" algn="ctr">
                        <a:lnSpc>
                          <a:spcPct val="150000"/>
                        </a:lnSpc>
                      </a:pPr>
                      <a:r>
                        <a:rPr lang="en-GB" sz="1000" b="0" i="0" spc="10" dirty="0">
                          <a:latin typeface="Inter" panose="02000503000000020004" pitchFamily="2" charset="0"/>
                          <a:ea typeface="Inter" panose="02000503000000020004" pitchFamily="2" charset="0"/>
                          <a:cs typeface="Roboto Condensed"/>
                        </a:rPr>
                        <a:t>Fresh Fruit</a:t>
                      </a:r>
                    </a:p>
                    <a:p>
                      <a:pPr marL="88265" marR="80645" algn="ctr">
                        <a:lnSpc>
                          <a:spcPct val="150000"/>
                        </a:lnSpc>
                      </a:pPr>
                      <a:r>
                        <a:rPr lang="en-GB" sz="1000" b="0" i="0" spc="10" dirty="0">
                          <a:latin typeface="Inter" panose="02000503000000020004" pitchFamily="2" charset="0"/>
                          <a:ea typeface="Inter" panose="02000503000000020004" pitchFamily="2" charset="0"/>
                          <a:cs typeface="Roboto Condensed"/>
                        </a:rPr>
                        <a:t>Juice and Hot Drinks    </a:t>
                      </a:r>
                    </a:p>
                    <a:p>
                      <a:pPr marL="88265" marR="80645" algn="ctr">
                        <a:lnSpc>
                          <a:spcPct val="150000"/>
                        </a:lnSpc>
                      </a:pPr>
                      <a:r>
                        <a:rPr lang="en-GB" sz="1000" b="0" i="0" spc="10" dirty="0">
                          <a:latin typeface="Inter" panose="02000503000000020004" pitchFamily="2" charset="0"/>
                          <a:ea typeface="Inter" panose="02000503000000020004" pitchFamily="2" charset="0"/>
                          <a:cs typeface="Roboto Condensed"/>
                        </a:rPr>
                        <a:t>Toast and Jam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88265" marR="80645" algn="ctr">
                        <a:lnSpc>
                          <a:spcPct val="150000"/>
                        </a:lnSpc>
                      </a:pPr>
                      <a:r>
                        <a:rPr lang="en-GB" sz="1000" b="0" i="0" spc="10" dirty="0">
                          <a:latin typeface="Inter" panose="02000503000000020004" pitchFamily="2" charset="0"/>
                          <a:ea typeface="Inter" panose="02000503000000020004" pitchFamily="2" charset="0"/>
                          <a:cs typeface="Roboto Condensed"/>
                        </a:rPr>
                        <a:t>Cumberland Sausage Bap        </a:t>
                      </a:r>
                    </a:p>
                    <a:p>
                      <a:pPr marL="88265" marR="80645" algn="ctr">
                        <a:lnSpc>
                          <a:spcPct val="150000"/>
                        </a:lnSpc>
                      </a:pPr>
                      <a:r>
                        <a:rPr lang="en-GB" sz="1000" b="0" i="0" spc="10" dirty="0">
                          <a:latin typeface="Inter" panose="02000503000000020004" pitchFamily="2" charset="0"/>
                          <a:ea typeface="Inter" panose="02000503000000020004" pitchFamily="2" charset="0"/>
                          <a:cs typeface="Roboto Condensed"/>
                        </a:rPr>
                        <a:t>Scrambled Egg     </a:t>
                      </a:r>
                    </a:p>
                    <a:p>
                      <a:pPr marL="88265" marR="80645" algn="ctr">
                        <a:lnSpc>
                          <a:spcPct val="150000"/>
                        </a:lnSpc>
                      </a:pPr>
                      <a:r>
                        <a:rPr lang="en-GB" sz="1000" b="0" i="0" spc="10" dirty="0">
                          <a:latin typeface="Inter" panose="02000503000000020004" pitchFamily="2" charset="0"/>
                          <a:ea typeface="Inter" panose="02000503000000020004" pitchFamily="2" charset="0"/>
                          <a:cs typeface="Roboto Condensed"/>
                        </a:rPr>
                        <a:t>Hash Brown and Baked Beans                                                                 Selection of Cereals </a:t>
                      </a:r>
                    </a:p>
                    <a:p>
                      <a:pPr marL="88265" marR="80645" algn="ctr">
                        <a:lnSpc>
                          <a:spcPct val="150000"/>
                        </a:lnSpc>
                      </a:pPr>
                      <a:r>
                        <a:rPr lang="en-GB" sz="1000" b="0" i="0" spc="10" dirty="0">
                          <a:latin typeface="Inter" panose="02000503000000020004" pitchFamily="2" charset="0"/>
                          <a:ea typeface="Inter" panose="02000503000000020004" pitchFamily="2" charset="0"/>
                          <a:cs typeface="Roboto Condensed"/>
                        </a:rPr>
                        <a:t>Yoghurt </a:t>
                      </a:r>
                    </a:p>
                    <a:p>
                      <a:pPr marL="88265" marR="80645" algn="ctr">
                        <a:lnSpc>
                          <a:spcPct val="150000"/>
                        </a:lnSpc>
                      </a:pPr>
                      <a:r>
                        <a:rPr lang="en-GB" sz="1000" b="0" i="0" spc="10" dirty="0">
                          <a:latin typeface="Inter" panose="02000503000000020004" pitchFamily="2" charset="0"/>
                          <a:ea typeface="Inter" panose="02000503000000020004" pitchFamily="2" charset="0"/>
                          <a:cs typeface="Roboto Condensed"/>
                        </a:rPr>
                        <a:t>Porridge </a:t>
                      </a:r>
                    </a:p>
                    <a:p>
                      <a:pPr marL="88265" marR="80645" algn="ctr">
                        <a:lnSpc>
                          <a:spcPct val="150000"/>
                        </a:lnSpc>
                      </a:pPr>
                      <a:r>
                        <a:rPr lang="en-GB" sz="1000" b="0" i="0" spc="10" dirty="0">
                          <a:latin typeface="Inter" panose="02000503000000020004" pitchFamily="2" charset="0"/>
                          <a:ea typeface="Inter" panose="02000503000000020004" pitchFamily="2" charset="0"/>
                          <a:cs typeface="Roboto Condensed"/>
                        </a:rPr>
                        <a:t>Fresh Fruit</a:t>
                      </a:r>
                    </a:p>
                    <a:p>
                      <a:pPr marL="88265" marR="80645" algn="ctr">
                        <a:lnSpc>
                          <a:spcPct val="150000"/>
                        </a:lnSpc>
                      </a:pPr>
                      <a:r>
                        <a:rPr lang="en-GB" sz="1000" b="0" i="0" spc="10" dirty="0">
                          <a:latin typeface="Inter" panose="02000503000000020004" pitchFamily="2" charset="0"/>
                          <a:ea typeface="Inter" panose="02000503000000020004" pitchFamily="2" charset="0"/>
                          <a:cs typeface="Roboto Condensed"/>
                        </a:rPr>
                        <a:t>Juice and Hot Drinks    </a:t>
                      </a:r>
                    </a:p>
                    <a:p>
                      <a:pPr marL="88265" marR="80645" algn="ctr">
                        <a:lnSpc>
                          <a:spcPct val="150000"/>
                        </a:lnSpc>
                      </a:pPr>
                      <a:r>
                        <a:rPr lang="en-GB" sz="1000" b="0" i="0" spc="10" dirty="0">
                          <a:latin typeface="Inter" panose="02000503000000020004" pitchFamily="2" charset="0"/>
                          <a:ea typeface="Inter" panose="02000503000000020004" pitchFamily="2" charset="0"/>
                          <a:cs typeface="Roboto Condensed"/>
                        </a:rPr>
                        <a:t>Toast and Jam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88265" marR="80645" algn="ctr">
                        <a:lnSpc>
                          <a:spcPct val="150000"/>
                        </a:lnSpc>
                      </a:pPr>
                      <a:r>
                        <a:rPr lang="en-GB" sz="1000" b="0" i="0" spc="10" dirty="0">
                          <a:latin typeface="Inter" panose="02000503000000020004" pitchFamily="2" charset="0"/>
                          <a:ea typeface="Inter" panose="02000503000000020004" pitchFamily="2" charset="0"/>
                          <a:cs typeface="Roboto Condensed"/>
                        </a:rPr>
                        <a:t>Smoked Bacon Bap        </a:t>
                      </a:r>
                    </a:p>
                    <a:p>
                      <a:pPr marL="88265" marR="80645" algn="ctr">
                        <a:lnSpc>
                          <a:spcPct val="150000"/>
                        </a:lnSpc>
                      </a:pPr>
                      <a:r>
                        <a:rPr lang="en-GB" sz="1000" b="0" i="0" spc="10" dirty="0">
                          <a:latin typeface="Inter" panose="02000503000000020004" pitchFamily="2" charset="0"/>
                          <a:ea typeface="Inter" panose="02000503000000020004" pitchFamily="2" charset="0"/>
                          <a:cs typeface="Roboto Condensed"/>
                        </a:rPr>
                        <a:t>Scrambled Egg     </a:t>
                      </a:r>
                    </a:p>
                    <a:p>
                      <a:pPr marL="88265" marR="80645" algn="ctr">
                        <a:lnSpc>
                          <a:spcPct val="150000"/>
                        </a:lnSpc>
                      </a:pPr>
                      <a:r>
                        <a:rPr lang="en-GB" sz="1000" b="0" i="0" spc="10" dirty="0">
                          <a:latin typeface="Inter" panose="02000503000000020004" pitchFamily="2" charset="0"/>
                          <a:ea typeface="Inter" panose="02000503000000020004" pitchFamily="2" charset="0"/>
                          <a:cs typeface="Roboto Condensed"/>
                        </a:rPr>
                        <a:t>Hash Brown and Baked Beans                                                                 Selection of Cereals </a:t>
                      </a:r>
                    </a:p>
                    <a:p>
                      <a:pPr marL="88265" marR="80645" algn="ctr">
                        <a:lnSpc>
                          <a:spcPct val="150000"/>
                        </a:lnSpc>
                      </a:pPr>
                      <a:r>
                        <a:rPr lang="en-GB" sz="1000" b="0" i="0" spc="10" dirty="0">
                          <a:latin typeface="Inter" panose="02000503000000020004" pitchFamily="2" charset="0"/>
                          <a:ea typeface="Inter" panose="02000503000000020004" pitchFamily="2" charset="0"/>
                          <a:cs typeface="Roboto Condensed"/>
                        </a:rPr>
                        <a:t>Yoghurt</a:t>
                      </a:r>
                    </a:p>
                    <a:p>
                      <a:pPr marL="88265" marR="80645" algn="ctr">
                        <a:lnSpc>
                          <a:spcPct val="150000"/>
                        </a:lnSpc>
                      </a:pPr>
                      <a:r>
                        <a:rPr lang="en-GB" sz="1000" b="0" i="0" spc="10" dirty="0">
                          <a:latin typeface="Inter" panose="02000503000000020004" pitchFamily="2" charset="0"/>
                          <a:ea typeface="Inter" panose="02000503000000020004" pitchFamily="2" charset="0"/>
                          <a:cs typeface="Roboto Condensed"/>
                        </a:rPr>
                        <a:t>Porridge </a:t>
                      </a:r>
                    </a:p>
                    <a:p>
                      <a:pPr marL="88265" marR="80645" algn="ctr">
                        <a:lnSpc>
                          <a:spcPct val="150000"/>
                        </a:lnSpc>
                      </a:pPr>
                      <a:r>
                        <a:rPr lang="en-GB" sz="1000" b="0" i="0" spc="10" dirty="0">
                          <a:latin typeface="Inter" panose="02000503000000020004" pitchFamily="2" charset="0"/>
                          <a:ea typeface="Inter" panose="02000503000000020004" pitchFamily="2" charset="0"/>
                          <a:cs typeface="Roboto Condensed"/>
                        </a:rPr>
                        <a:t>Fresh Fruit</a:t>
                      </a:r>
                    </a:p>
                    <a:p>
                      <a:pPr marL="88265" marR="80645" algn="ctr">
                        <a:lnSpc>
                          <a:spcPct val="150000"/>
                        </a:lnSpc>
                      </a:pPr>
                      <a:r>
                        <a:rPr lang="en-GB" sz="1000" b="0" i="0" spc="10" dirty="0">
                          <a:latin typeface="Inter" panose="02000503000000020004" pitchFamily="2" charset="0"/>
                          <a:ea typeface="Inter" panose="02000503000000020004" pitchFamily="2" charset="0"/>
                          <a:cs typeface="Roboto Condensed"/>
                        </a:rPr>
                        <a:t>Juice and Hot Drinks    </a:t>
                      </a:r>
                    </a:p>
                    <a:p>
                      <a:pPr marL="88265" marR="80645" algn="ctr">
                        <a:lnSpc>
                          <a:spcPct val="150000"/>
                        </a:lnSpc>
                      </a:pPr>
                      <a:r>
                        <a:rPr lang="en-GB" sz="1000" b="0" i="0" spc="10" dirty="0">
                          <a:latin typeface="Inter" panose="02000503000000020004" pitchFamily="2" charset="0"/>
                          <a:ea typeface="Inter" panose="02000503000000020004" pitchFamily="2" charset="0"/>
                          <a:cs typeface="Roboto Condensed"/>
                        </a:rPr>
                        <a:t>Toast and Jam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88265" marR="80645" algn="ctr">
                        <a:lnSpc>
                          <a:spcPct val="150000"/>
                        </a:lnSpc>
                      </a:pPr>
                      <a:r>
                        <a:rPr lang="en-GB" sz="1000" b="0" i="0" spc="10" dirty="0">
                          <a:latin typeface="Inter" panose="02000503000000020004" pitchFamily="2" charset="0"/>
                          <a:ea typeface="Inter" panose="02000503000000020004" pitchFamily="2" charset="0"/>
                          <a:cs typeface="Roboto Condensed"/>
                        </a:rPr>
                        <a:t>Sausage Muffin        </a:t>
                      </a:r>
                    </a:p>
                    <a:p>
                      <a:pPr marL="88265" marR="80645" algn="ctr">
                        <a:lnSpc>
                          <a:spcPct val="150000"/>
                        </a:lnSpc>
                      </a:pPr>
                      <a:r>
                        <a:rPr lang="en-GB" sz="1000" b="0" i="0" spc="10" dirty="0">
                          <a:latin typeface="Inter" panose="02000503000000020004" pitchFamily="2" charset="0"/>
                          <a:ea typeface="Inter" panose="02000503000000020004" pitchFamily="2" charset="0"/>
                          <a:cs typeface="Roboto Condensed"/>
                        </a:rPr>
                        <a:t>Fried Egg     </a:t>
                      </a:r>
                    </a:p>
                    <a:p>
                      <a:pPr marL="88265" marR="80645" algn="ctr">
                        <a:lnSpc>
                          <a:spcPct val="150000"/>
                        </a:lnSpc>
                      </a:pPr>
                      <a:r>
                        <a:rPr lang="en-GB" sz="1000" b="0" i="0" spc="10" dirty="0">
                          <a:latin typeface="Inter" panose="02000503000000020004" pitchFamily="2" charset="0"/>
                          <a:ea typeface="Inter" panose="02000503000000020004" pitchFamily="2" charset="0"/>
                          <a:cs typeface="Roboto Condensed"/>
                        </a:rPr>
                        <a:t>Hash Brown and Baked Beans                                                                 Selection of Cereals </a:t>
                      </a:r>
                    </a:p>
                    <a:p>
                      <a:pPr marL="88265" marR="80645" algn="ctr">
                        <a:lnSpc>
                          <a:spcPct val="150000"/>
                        </a:lnSpc>
                      </a:pPr>
                      <a:r>
                        <a:rPr lang="en-GB" sz="1000" b="0" i="0" spc="10" dirty="0">
                          <a:latin typeface="Inter" panose="02000503000000020004" pitchFamily="2" charset="0"/>
                          <a:ea typeface="Inter" panose="02000503000000020004" pitchFamily="2" charset="0"/>
                          <a:cs typeface="Roboto Condensed"/>
                        </a:rPr>
                        <a:t>Yoghurt</a:t>
                      </a:r>
                    </a:p>
                    <a:p>
                      <a:pPr marL="88265" marR="80645" algn="ctr">
                        <a:lnSpc>
                          <a:spcPct val="150000"/>
                        </a:lnSpc>
                      </a:pPr>
                      <a:r>
                        <a:rPr lang="en-GB" sz="1000" b="0" i="0" spc="10" dirty="0">
                          <a:latin typeface="Inter" panose="02000503000000020004" pitchFamily="2" charset="0"/>
                          <a:ea typeface="Inter" panose="02000503000000020004" pitchFamily="2" charset="0"/>
                          <a:cs typeface="Roboto Condensed"/>
                        </a:rPr>
                        <a:t>Porridge </a:t>
                      </a:r>
                    </a:p>
                    <a:p>
                      <a:pPr marL="88265" marR="80645" algn="ctr">
                        <a:lnSpc>
                          <a:spcPct val="150000"/>
                        </a:lnSpc>
                      </a:pPr>
                      <a:r>
                        <a:rPr lang="en-GB" sz="1000" b="0" i="0" spc="10" dirty="0">
                          <a:latin typeface="Inter" panose="02000503000000020004" pitchFamily="2" charset="0"/>
                          <a:ea typeface="Inter" panose="02000503000000020004" pitchFamily="2" charset="0"/>
                          <a:cs typeface="Roboto Condensed"/>
                        </a:rPr>
                        <a:t>Fresh Fruit</a:t>
                      </a:r>
                    </a:p>
                    <a:p>
                      <a:pPr marL="88265" marR="80645" algn="ctr">
                        <a:lnSpc>
                          <a:spcPct val="150000"/>
                        </a:lnSpc>
                      </a:pPr>
                      <a:r>
                        <a:rPr lang="en-GB" sz="1000" b="0" i="0" spc="10" dirty="0">
                          <a:latin typeface="Inter" panose="02000503000000020004" pitchFamily="2" charset="0"/>
                          <a:ea typeface="Inter" panose="02000503000000020004" pitchFamily="2" charset="0"/>
                          <a:cs typeface="Roboto Condensed"/>
                        </a:rPr>
                        <a:t>Juice and Hot Drinks    </a:t>
                      </a:r>
                    </a:p>
                    <a:p>
                      <a:pPr marL="88265" marR="80645" algn="ctr">
                        <a:lnSpc>
                          <a:spcPct val="150000"/>
                        </a:lnSpc>
                      </a:pPr>
                      <a:r>
                        <a:rPr lang="en-GB" sz="1000" b="0" i="0" spc="10" dirty="0">
                          <a:latin typeface="Inter" panose="02000503000000020004" pitchFamily="2" charset="0"/>
                          <a:ea typeface="Inter" panose="02000503000000020004" pitchFamily="2" charset="0"/>
                          <a:cs typeface="Roboto Condensed"/>
                        </a:rPr>
                        <a:t>Toast and Jam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100735040"/>
                  </a:ext>
                </a:extLst>
              </a:tr>
            </a:tbl>
          </a:graphicData>
        </a:graphic>
      </p:graphicFrame>
      <p:sp>
        <p:nvSpPr>
          <p:cNvPr id="10" name="object 4">
            <a:extLst>
              <a:ext uri="{FF2B5EF4-FFF2-40B4-BE49-F238E27FC236}">
                <a16:creationId xmlns:a16="http://schemas.microsoft.com/office/drawing/2014/main" id="{557FA656-F815-A656-3998-B170963022CB}"/>
              </a:ext>
            </a:extLst>
          </p:cNvPr>
          <p:cNvSpPr/>
          <p:nvPr/>
        </p:nvSpPr>
        <p:spPr>
          <a:xfrm>
            <a:off x="433968" y="662781"/>
            <a:ext cx="4385997" cy="43476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64800" rIns="0" bIns="0" anchor="ctr">
            <a:spAutoFit/>
          </a:bodyPr>
          <a:lstStyle/>
          <a:p>
            <a:pPr marL="12600" defTabSz="914400">
              <a:lnSpc>
                <a:spcPct val="100000"/>
              </a:lnSpc>
              <a:spcBef>
                <a:spcPts val="510"/>
              </a:spcBef>
            </a:pPr>
            <a:r>
              <a:rPr lang="en-US" sz="2400" b="0" u="none" strike="noStrike" spc="-6" dirty="0">
                <a:solidFill>
                  <a:schemeClr val="dk1"/>
                </a:solidFill>
                <a:uFillTx/>
                <a:latin typeface="Georgia"/>
                <a:ea typeface="Inter"/>
              </a:rPr>
              <a:t>Breakfast</a:t>
            </a:r>
            <a:r>
              <a:rPr lang="en-US" sz="2400" b="0" u="none" strike="noStrike" spc="-34" dirty="0">
                <a:solidFill>
                  <a:schemeClr val="dk1"/>
                </a:solidFill>
                <a:uFillTx/>
                <a:latin typeface="Georgia"/>
                <a:ea typeface="Inter"/>
              </a:rPr>
              <a:t> </a:t>
            </a:r>
            <a:r>
              <a:rPr lang="en-US" sz="2400" b="0" u="none" strike="noStrike" spc="-20" dirty="0">
                <a:solidFill>
                  <a:schemeClr val="dk1"/>
                </a:solidFill>
                <a:uFillTx/>
                <a:latin typeface="Georgia"/>
                <a:ea typeface="Inter"/>
              </a:rPr>
              <a:t>menu.</a:t>
            </a:r>
            <a:r>
              <a:rPr lang="en-US" sz="1200" b="0" u="none" strike="noStrike" spc="-20" dirty="0">
                <a:solidFill>
                  <a:schemeClr val="dk1"/>
                </a:solidFill>
                <a:uFillTx/>
                <a:latin typeface="Inter Light"/>
                <a:ea typeface="Inter Light"/>
              </a:rPr>
              <a:t> </a:t>
            </a:r>
            <a:endParaRPr lang="en-GB" sz="12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" name="object 3">
            <a:extLst>
              <a:ext uri="{FF2B5EF4-FFF2-40B4-BE49-F238E27FC236}">
                <a16:creationId xmlns:a16="http://schemas.microsoft.com/office/drawing/2014/main" id="{331FBB9D-1A6D-05BA-A1C5-BA23227D9302}"/>
              </a:ext>
            </a:extLst>
          </p:cNvPr>
          <p:cNvSpPr/>
          <p:nvPr/>
        </p:nvSpPr>
        <p:spPr>
          <a:xfrm>
            <a:off x="6122098" y="7177496"/>
            <a:ext cx="3121200" cy="13256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9360" rIns="0" bIns="0" anchor="t">
            <a:spAutoFit/>
          </a:bodyPr>
          <a:lstStyle/>
          <a:p>
            <a:pPr marL="12600" defTabSz="914400">
              <a:lnSpc>
                <a:spcPct val="100000"/>
              </a:lnSpc>
              <a:spcBef>
                <a:spcPts val="74"/>
              </a:spcBef>
            </a:pPr>
            <a:r>
              <a:rPr lang="en-GB" sz="800" b="0" u="none" strike="noStrike" dirty="0">
                <a:solidFill>
                  <a:schemeClr val="dk1"/>
                </a:solidFill>
                <a:uFillTx/>
                <a:latin typeface="Inter Light"/>
                <a:ea typeface="Inter Light"/>
              </a:rPr>
              <a:t>*All menus are subject to change due to availability and</a:t>
            </a:r>
            <a:r>
              <a:rPr lang="en-GB" sz="800" b="0" u="none" strike="noStrike" spc="-45" dirty="0">
                <a:solidFill>
                  <a:schemeClr val="dk1"/>
                </a:solidFill>
                <a:uFillTx/>
                <a:latin typeface="Inter Light"/>
                <a:ea typeface="Inter Light"/>
              </a:rPr>
              <a:t> </a:t>
            </a:r>
            <a:r>
              <a:rPr lang="en-GB" sz="800" b="0" u="none" strike="noStrike" dirty="0">
                <a:solidFill>
                  <a:schemeClr val="dk1"/>
                </a:solidFill>
                <a:uFillTx/>
                <a:latin typeface="Inter Light"/>
                <a:ea typeface="Inter Light"/>
              </a:rPr>
              <a:t>supply.</a:t>
            </a:r>
            <a:endParaRPr lang="en-GB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EF7C06D-28C7-7B26-9E5F-FA914CEE79EB}"/>
              </a:ext>
            </a:extLst>
          </p:cNvPr>
          <p:cNvSpPr txBox="1"/>
          <p:nvPr/>
        </p:nvSpPr>
        <p:spPr>
          <a:xfrm>
            <a:off x="6122098" y="6869719"/>
            <a:ext cx="419277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756000">
              <a:lnSpc>
                <a:spcPct val="100000"/>
              </a:lnSpc>
            </a:pPr>
            <a:r>
              <a:rPr lang="en-GB" sz="1400" b="1" u="none" strike="noStrike" dirty="0">
                <a:solidFill>
                  <a:schemeClr val="dk1"/>
                </a:solidFill>
                <a:uFillTx/>
                <a:latin typeface="Inter"/>
                <a:ea typeface="Inter"/>
              </a:rPr>
              <a:t>Please see daily menu boards for </a:t>
            </a:r>
            <a:r>
              <a:rPr lang="en-GB" sz="1400" b="1" u="sng" strike="noStrike" dirty="0">
                <a:solidFill>
                  <a:schemeClr val="dk1"/>
                </a:solidFill>
                <a:uFillTx/>
                <a:latin typeface="Inter"/>
                <a:ea typeface="Inter"/>
              </a:rPr>
              <a:t>all allergens</a:t>
            </a:r>
            <a:r>
              <a:rPr lang="en-GB" sz="1400" b="1" u="none" strike="noStrike" dirty="0">
                <a:solidFill>
                  <a:schemeClr val="dk1"/>
                </a:solidFill>
                <a:uFillTx/>
                <a:latin typeface="Inter"/>
                <a:ea typeface="Inter"/>
              </a:rPr>
              <a:t>.</a:t>
            </a:r>
            <a:endParaRPr lang="en-GB" sz="14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62434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ED64F9-F856-6875-F80D-5124B44367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C827146-CDE0-44CE-D4C4-65EB51EB99BC}"/>
              </a:ext>
            </a:extLst>
          </p:cNvPr>
          <p:cNvGraphicFramePr>
            <a:graphicFrameLocks noGrp="1"/>
          </p:cNvGraphicFramePr>
          <p:nvPr/>
        </p:nvGraphicFramePr>
        <p:xfrm>
          <a:off x="1781969" y="1403879"/>
          <a:ext cx="7127875" cy="148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25575">
                  <a:extLst>
                    <a:ext uri="{9D8B030D-6E8A-4147-A177-3AD203B41FA5}">
                      <a16:colId xmlns:a16="http://schemas.microsoft.com/office/drawing/2014/main" val="1828511702"/>
                    </a:ext>
                  </a:extLst>
                </a:gridCol>
                <a:gridCol w="1425575">
                  <a:extLst>
                    <a:ext uri="{9D8B030D-6E8A-4147-A177-3AD203B41FA5}">
                      <a16:colId xmlns:a16="http://schemas.microsoft.com/office/drawing/2014/main" val="1455745000"/>
                    </a:ext>
                  </a:extLst>
                </a:gridCol>
                <a:gridCol w="1425575">
                  <a:extLst>
                    <a:ext uri="{9D8B030D-6E8A-4147-A177-3AD203B41FA5}">
                      <a16:colId xmlns:a16="http://schemas.microsoft.com/office/drawing/2014/main" val="1674626586"/>
                    </a:ext>
                  </a:extLst>
                </a:gridCol>
                <a:gridCol w="1425575">
                  <a:extLst>
                    <a:ext uri="{9D8B030D-6E8A-4147-A177-3AD203B41FA5}">
                      <a16:colId xmlns:a16="http://schemas.microsoft.com/office/drawing/2014/main" val="2766632700"/>
                    </a:ext>
                  </a:extLst>
                </a:gridCol>
                <a:gridCol w="1425575">
                  <a:extLst>
                    <a:ext uri="{9D8B030D-6E8A-4147-A177-3AD203B41FA5}">
                      <a16:colId xmlns:a16="http://schemas.microsoft.com/office/drawing/2014/main" val="29740141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86632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572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4831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2657465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9ACE3DB-FC88-D623-BD35-38C80CD09F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5302804"/>
              </p:ext>
            </p:extLst>
          </p:nvPr>
        </p:nvGraphicFramePr>
        <p:xfrm>
          <a:off x="433968" y="1005713"/>
          <a:ext cx="9823875" cy="52903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64775">
                  <a:extLst>
                    <a:ext uri="{9D8B030D-6E8A-4147-A177-3AD203B41FA5}">
                      <a16:colId xmlns:a16="http://schemas.microsoft.com/office/drawing/2014/main" val="3176008678"/>
                    </a:ext>
                  </a:extLst>
                </a:gridCol>
                <a:gridCol w="1964775">
                  <a:extLst>
                    <a:ext uri="{9D8B030D-6E8A-4147-A177-3AD203B41FA5}">
                      <a16:colId xmlns:a16="http://schemas.microsoft.com/office/drawing/2014/main" val="744238070"/>
                    </a:ext>
                  </a:extLst>
                </a:gridCol>
                <a:gridCol w="1964775">
                  <a:extLst>
                    <a:ext uri="{9D8B030D-6E8A-4147-A177-3AD203B41FA5}">
                      <a16:colId xmlns:a16="http://schemas.microsoft.com/office/drawing/2014/main" val="339303474"/>
                    </a:ext>
                  </a:extLst>
                </a:gridCol>
                <a:gridCol w="1964775">
                  <a:extLst>
                    <a:ext uri="{9D8B030D-6E8A-4147-A177-3AD203B41FA5}">
                      <a16:colId xmlns:a16="http://schemas.microsoft.com/office/drawing/2014/main" val="749768135"/>
                    </a:ext>
                  </a:extLst>
                </a:gridCol>
                <a:gridCol w="1964775">
                  <a:extLst>
                    <a:ext uri="{9D8B030D-6E8A-4147-A177-3AD203B41FA5}">
                      <a16:colId xmlns:a16="http://schemas.microsoft.com/office/drawing/2014/main" val="1621518063"/>
                    </a:ext>
                  </a:extLst>
                </a:gridCol>
              </a:tblGrid>
              <a:tr h="371401"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Georgia" panose="02040502050405020303" pitchFamily="18" charset="0"/>
                        </a:rPr>
                        <a:t>Monday</a:t>
                      </a:r>
                    </a:p>
                  </a:txBody>
                  <a:tcPr marL="72000" marR="72000" marT="117720" marB="11772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Georgia" panose="02040502050405020303" pitchFamily="18" charset="0"/>
                        </a:rPr>
                        <a:t>Tuesday</a:t>
                      </a:r>
                    </a:p>
                  </a:txBody>
                  <a:tcPr marL="72000" marR="72000" marT="117720" marB="11772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Georgia" panose="02040502050405020303" pitchFamily="18" charset="0"/>
                        </a:rPr>
                        <a:t>Wednesday</a:t>
                      </a:r>
                    </a:p>
                  </a:txBody>
                  <a:tcPr marL="72000" marR="72000" marT="117720" marB="11772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Georgia" panose="02040502050405020303" pitchFamily="18" charset="0"/>
                        </a:rPr>
                        <a:t>Thursday</a:t>
                      </a:r>
                    </a:p>
                  </a:txBody>
                  <a:tcPr marL="72000" marR="72000" marT="117720" marB="11772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Georgia" panose="02040502050405020303" pitchFamily="18" charset="0"/>
                        </a:rPr>
                        <a:t>Friday</a:t>
                      </a:r>
                    </a:p>
                  </a:txBody>
                  <a:tcPr marL="72000" marR="72000" marT="117720" marB="11772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565418"/>
                  </a:ext>
                </a:extLst>
              </a:tr>
              <a:tr h="3333243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Main meal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Macaroni Cheese</a:t>
                      </a:r>
                      <a:r>
                        <a:rPr lang="en-GB" sz="1000" b="0" u="none" strike="noStrike" spc="9" baseline="0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 &amp; Butternut Squash Bake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endParaRPr lang="en-GB" sz="1000" b="1" u="none" strike="noStrike" spc="9" dirty="0" smtClean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Vegetarian </a:t>
                      </a: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meal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Spinach &amp; Ricotta Cannelloni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1000" b="1" u="none" strike="noStrike" spc="9" dirty="0" smtClean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Sides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Baked Beans</a:t>
                      </a: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Broccoli Florets</a:t>
                      </a: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Glazed Carrots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endParaRPr lang="en-GB" sz="1000" b="1" u="none" strike="noStrike" spc="9" dirty="0" smtClean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Dessert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Yoghurt and fruit bar</a:t>
                      </a:r>
                      <a:endParaRPr lang="en-GB" sz="1000" b="0" u="none" strike="noStrike" dirty="0" smtClean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A selection of yogurts with different fruits and toppings </a:t>
                      </a:r>
                      <a:endParaRPr lang="en-GB" sz="1000" b="0" u="none" strike="noStrike" dirty="0" smtClean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Main meal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Sweet &amp; Sour Chicken</a:t>
                      </a:r>
                      <a:endParaRPr lang="en-GB" sz="100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endParaRPr lang="en-GB" sz="1000" b="1" u="none" strike="noStrike" spc="9" dirty="0" smtClean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Vegetarian </a:t>
                      </a: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meal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  </a:t>
                      </a: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Vegetable</a:t>
                      </a:r>
                      <a:r>
                        <a:rPr lang="en-GB" sz="1000" b="0" u="none" strike="noStrike" spc="9" baseline="0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 </a:t>
                      </a:r>
                      <a:r>
                        <a:rPr lang="en-GB" sz="1000" b="0" u="none" strike="noStrike" spc="9" baseline="0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&amp; Tofu Sweet &amp; Sour 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100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Sides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Egg Fried </a:t>
                      </a:r>
                      <a:r>
                        <a:rPr lang="en-GB" sz="10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Rice</a:t>
                      </a: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Asian Vegetable Stir Fry</a:t>
                      </a: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Prawn Crackers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endParaRPr lang="en-GB" sz="100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Dessert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Fruity Flapjack</a:t>
                      </a:r>
                      <a:endParaRPr lang="en-GB" sz="1000" b="0" u="none" strike="noStrike" spc="9" dirty="0" smtClean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Main meal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Rosemary Roasted</a:t>
                      </a:r>
                      <a:r>
                        <a:rPr lang="en-GB" sz="1000" b="0" u="none" strike="noStrike" baseline="0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 Turkey</a:t>
                      </a:r>
                      <a:r>
                        <a:rPr lang="en-GB" sz="10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 </a:t>
                      </a: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Sage </a:t>
                      </a:r>
                      <a:r>
                        <a:rPr lang="en-GB" sz="1000" b="0" u="none" strike="noStrike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and O</a:t>
                      </a:r>
                      <a:r>
                        <a:rPr lang="en-GB" sz="10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nion Stuffing</a:t>
                      </a:r>
                      <a:r>
                        <a:rPr lang="en-GB" sz="1000" b="0" u="none" strike="noStrike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, Yorkshire </a:t>
                      </a:r>
                      <a:r>
                        <a:rPr lang="en-GB" sz="10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Pudding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Gravy</a:t>
                      </a: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endParaRPr lang="en-GB" sz="1000" b="0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Vegetarian meal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Veggie Sausage Wellington 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100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Sides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Roasted Root Vegetables </a:t>
                      </a: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Savoy Cabbage</a:t>
                      </a: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Roasted </a:t>
                      </a:r>
                      <a:r>
                        <a:rPr lang="en-GB" sz="1000" b="0" u="none" strike="noStrike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P</a:t>
                      </a:r>
                      <a:r>
                        <a:rPr lang="en-GB" sz="10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otatoes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endParaRPr lang="en-GB" sz="100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Dessert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Pear Sponge with</a:t>
                      </a:r>
                      <a:r>
                        <a:rPr lang="en-GB" sz="1000" b="0" u="none" strike="noStrike" spc="9" baseline="0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 Lemon Drizzle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Main meal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Beef Lasagne</a:t>
                      </a: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100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Vegetarian meal</a:t>
                      </a:r>
                      <a:endParaRPr lang="en-GB" sz="1000" b="0" u="none" strike="noStrike" dirty="0" smtClean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Vegetable Lasagne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1000" b="1" u="none" strike="noStrike" spc="9" dirty="0" smtClean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Sides</a:t>
                      </a:r>
                      <a:endParaRPr lang="en-GB" sz="1000" b="0" u="none" strike="noStrike" dirty="0" smtClean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baseline="0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Garlic Bread</a:t>
                      </a: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Broccoli </a:t>
                      </a:r>
                      <a:r>
                        <a:rPr lang="en-GB" sz="1000" b="0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Florets</a:t>
                      </a: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Mediterranean  Vegetables</a:t>
                      </a:r>
                      <a:endParaRPr lang="en-GB" sz="1000" b="0" u="none" strike="noStrike" spc="9" dirty="0" smtClean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100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Dessert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Yoghurt and fruit bar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A selection of yogurts with different fruits and toppings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Main meal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Fish </a:t>
                      </a: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Fingers</a:t>
                      </a: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Battered </a:t>
                      </a: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Fish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endParaRPr lang="en-GB" sz="100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Vegetarian meal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Cheesy</a:t>
                      </a:r>
                      <a:r>
                        <a:rPr lang="en-GB" sz="1000" b="0" u="none" strike="noStrike" spc="9" baseline="0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 Vegetable </a:t>
                      </a:r>
                      <a:r>
                        <a:rPr lang="en-GB" sz="1000" b="0" u="none" strike="noStrike" spc="9" baseline="0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Quiche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100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Sides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Peas and beans, random cut chips, gherkins, </a:t>
                      </a: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tartare </a:t>
                      </a:r>
                      <a:r>
                        <a:rPr lang="en-GB" sz="100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sauce, lemons and tomato ketchup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endParaRPr lang="en-GB" sz="100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Dessert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Chocolate </a:t>
                      </a: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Marble </a:t>
                      </a:r>
                      <a:r>
                        <a:rPr lang="en-GB" sz="100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C</a:t>
                      </a: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ake  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100735040"/>
                  </a:ext>
                </a:extLst>
              </a:tr>
              <a:tr h="541327">
                <a:tc gridSpan="5"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uFillTx/>
                          <a:latin typeface="Georgia" panose="02040502050405020303" pitchFamily="18" charset="0"/>
                          <a:ea typeface="Inter" panose="02000503000000020004" pitchFamily="2" charset="0"/>
                        </a:rPr>
                        <a:t>Available everyday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uFillTx/>
                        <a:latin typeface="Georgia" panose="02040502050405020303" pitchFamily="18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T="117720" marB="11772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T="117720" marB="11772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T="117720" marB="11772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T="117720" marB="117720"/>
                </a:tc>
                <a:extLst>
                  <a:ext uri="{0D108BD9-81ED-4DB2-BD59-A6C34878D82A}">
                    <a16:rowId xmlns:a16="http://schemas.microsoft.com/office/drawing/2014/main" val="2033649259"/>
                  </a:ext>
                </a:extLst>
              </a:tr>
              <a:tr h="541327">
                <a:tc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Seasonal soup </a:t>
                      </a:r>
                      <a: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100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with croutons, fresh herbs, </a:t>
                      </a:r>
                      <a: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100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toppings, and freshly baked bread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Everyday salads</a:t>
                      </a:r>
                      <a: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100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big bowl salad, tomato, cucumber, peppers, grated carrot, boiled eggs, </a:t>
                      </a:r>
                      <a: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100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mixed leaves, sweetcorn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Fruit bar</a:t>
                      </a:r>
                      <a: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100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selection of bananas, apples, satsumas, melon and mixed grapes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Yoghurt bar</a:t>
                      </a:r>
                      <a: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100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selection of natural yoghurt, </a:t>
                      </a:r>
                      <a: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100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seeds and dried fruits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Jacket potato bar</a:t>
                      </a:r>
                      <a: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100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hot jacket potatoes </a:t>
                      </a:r>
                      <a: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100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with a choice of fillings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021389167"/>
                  </a:ext>
                </a:extLst>
              </a:tr>
            </a:tbl>
          </a:graphicData>
        </a:graphic>
      </p:graphicFrame>
      <p:sp>
        <p:nvSpPr>
          <p:cNvPr id="10" name="object 4">
            <a:extLst>
              <a:ext uri="{FF2B5EF4-FFF2-40B4-BE49-F238E27FC236}">
                <a16:creationId xmlns:a16="http://schemas.microsoft.com/office/drawing/2014/main" id="{5D5158A7-5877-D745-D0AD-CC9877A424A6}"/>
              </a:ext>
            </a:extLst>
          </p:cNvPr>
          <p:cNvSpPr/>
          <p:nvPr/>
        </p:nvSpPr>
        <p:spPr>
          <a:xfrm>
            <a:off x="433968" y="378092"/>
            <a:ext cx="4385997" cy="43476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64800" rIns="0" bIns="0" anchor="ctr">
            <a:spAutoFit/>
          </a:bodyPr>
          <a:lstStyle/>
          <a:p>
            <a:pPr marL="12600" defTabSz="914400">
              <a:lnSpc>
                <a:spcPct val="100000"/>
              </a:lnSpc>
              <a:spcBef>
                <a:spcPts val="510"/>
              </a:spcBef>
            </a:pPr>
            <a:r>
              <a:rPr lang="en-US" sz="2400" b="0" u="none" strike="noStrike" spc="-6" dirty="0">
                <a:solidFill>
                  <a:schemeClr val="dk1"/>
                </a:solidFill>
                <a:uFillTx/>
                <a:latin typeface="Georgia"/>
                <a:ea typeface="Inter"/>
              </a:rPr>
              <a:t>Lunch</a:t>
            </a:r>
            <a:r>
              <a:rPr lang="en-US" sz="2400" b="0" u="none" strike="noStrike" spc="-34" dirty="0">
                <a:solidFill>
                  <a:schemeClr val="dk1"/>
                </a:solidFill>
                <a:uFillTx/>
                <a:latin typeface="Georgia"/>
                <a:ea typeface="Inter"/>
              </a:rPr>
              <a:t> </a:t>
            </a:r>
            <a:r>
              <a:rPr lang="en-US" sz="2400" b="0" u="none" strike="noStrike" spc="-20" dirty="0">
                <a:solidFill>
                  <a:schemeClr val="dk1"/>
                </a:solidFill>
                <a:uFillTx/>
                <a:latin typeface="Georgia"/>
                <a:ea typeface="Inter"/>
              </a:rPr>
              <a:t>menu – week one.</a:t>
            </a:r>
            <a:r>
              <a:rPr lang="en-US" sz="1200" b="0" u="none" strike="noStrike" spc="-20" dirty="0">
                <a:solidFill>
                  <a:schemeClr val="dk1"/>
                </a:solidFill>
                <a:uFillTx/>
                <a:latin typeface="Inter Light"/>
                <a:ea typeface="Inter Light"/>
              </a:rPr>
              <a:t> </a:t>
            </a:r>
            <a:endParaRPr lang="en-GB" sz="12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" name="object 3">
            <a:extLst>
              <a:ext uri="{FF2B5EF4-FFF2-40B4-BE49-F238E27FC236}">
                <a16:creationId xmlns:a16="http://schemas.microsoft.com/office/drawing/2014/main" id="{07AF1F61-5764-BCEC-4EE6-328180B724C1}"/>
              </a:ext>
            </a:extLst>
          </p:cNvPr>
          <p:cNvSpPr/>
          <p:nvPr/>
        </p:nvSpPr>
        <p:spPr>
          <a:xfrm>
            <a:off x="7235724" y="7177496"/>
            <a:ext cx="3121200" cy="13256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9360" rIns="0" bIns="0" anchor="t">
            <a:spAutoFit/>
          </a:bodyPr>
          <a:lstStyle/>
          <a:p>
            <a:pPr marL="12600" defTabSz="914400">
              <a:lnSpc>
                <a:spcPct val="100000"/>
              </a:lnSpc>
              <a:spcBef>
                <a:spcPts val="74"/>
              </a:spcBef>
            </a:pPr>
            <a:r>
              <a:rPr lang="en-GB" sz="800" b="0" u="none" strike="noStrike" dirty="0">
                <a:solidFill>
                  <a:schemeClr val="dk1"/>
                </a:solidFill>
                <a:uFillTx/>
                <a:latin typeface="Inter Light"/>
                <a:ea typeface="Inter Light"/>
              </a:rPr>
              <a:t>*All menus are subject to change due to availability and</a:t>
            </a:r>
            <a:r>
              <a:rPr lang="en-GB" sz="800" b="0" u="none" strike="noStrike" spc="-45" dirty="0">
                <a:solidFill>
                  <a:schemeClr val="dk1"/>
                </a:solidFill>
                <a:uFillTx/>
                <a:latin typeface="Inter Light"/>
                <a:ea typeface="Inter Light"/>
              </a:rPr>
              <a:t> </a:t>
            </a:r>
            <a:r>
              <a:rPr lang="en-GB" sz="800" b="0" u="none" strike="noStrike" dirty="0">
                <a:solidFill>
                  <a:schemeClr val="dk1"/>
                </a:solidFill>
                <a:uFillTx/>
                <a:latin typeface="Inter Light"/>
                <a:ea typeface="Inter Light"/>
              </a:rPr>
              <a:t>supply.</a:t>
            </a:r>
            <a:endParaRPr lang="en-GB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8E60455-A52A-A4F4-B784-A8C969ED9320}"/>
              </a:ext>
            </a:extLst>
          </p:cNvPr>
          <p:cNvSpPr txBox="1"/>
          <p:nvPr/>
        </p:nvSpPr>
        <p:spPr>
          <a:xfrm>
            <a:off x="6122098" y="6869719"/>
            <a:ext cx="419277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756000">
              <a:lnSpc>
                <a:spcPct val="100000"/>
              </a:lnSpc>
            </a:pPr>
            <a:r>
              <a:rPr lang="en-GB" sz="1400" b="1" u="none" strike="noStrike" dirty="0">
                <a:solidFill>
                  <a:schemeClr val="dk1"/>
                </a:solidFill>
                <a:uFillTx/>
                <a:latin typeface="Inter"/>
                <a:ea typeface="Inter"/>
              </a:rPr>
              <a:t>Please see daily menu boards for </a:t>
            </a:r>
            <a:r>
              <a:rPr lang="en-GB" sz="1400" b="1" u="sng" strike="noStrike" dirty="0">
                <a:solidFill>
                  <a:schemeClr val="dk1"/>
                </a:solidFill>
                <a:uFillTx/>
                <a:latin typeface="Inter"/>
                <a:ea typeface="Inter"/>
              </a:rPr>
              <a:t>all allergens</a:t>
            </a:r>
            <a:r>
              <a:rPr lang="en-GB" sz="1400" b="1" u="none" strike="noStrike" dirty="0">
                <a:solidFill>
                  <a:schemeClr val="dk1"/>
                </a:solidFill>
                <a:uFillTx/>
                <a:latin typeface="Inter"/>
                <a:ea typeface="Inter"/>
              </a:rPr>
              <a:t>.</a:t>
            </a:r>
            <a:endParaRPr lang="en-GB" sz="14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97769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1814B5-E3A2-D387-5DF2-462CC9CE6C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5975DE3-E6DB-F49A-F9D4-36B07BD31ABD}"/>
              </a:ext>
            </a:extLst>
          </p:cNvPr>
          <p:cNvGraphicFramePr>
            <a:graphicFrameLocks noGrp="1"/>
          </p:cNvGraphicFramePr>
          <p:nvPr/>
        </p:nvGraphicFramePr>
        <p:xfrm>
          <a:off x="1781969" y="1403879"/>
          <a:ext cx="7127875" cy="148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25575">
                  <a:extLst>
                    <a:ext uri="{9D8B030D-6E8A-4147-A177-3AD203B41FA5}">
                      <a16:colId xmlns:a16="http://schemas.microsoft.com/office/drawing/2014/main" val="1828511702"/>
                    </a:ext>
                  </a:extLst>
                </a:gridCol>
                <a:gridCol w="1425575">
                  <a:extLst>
                    <a:ext uri="{9D8B030D-6E8A-4147-A177-3AD203B41FA5}">
                      <a16:colId xmlns:a16="http://schemas.microsoft.com/office/drawing/2014/main" val="1455745000"/>
                    </a:ext>
                  </a:extLst>
                </a:gridCol>
                <a:gridCol w="1425575">
                  <a:extLst>
                    <a:ext uri="{9D8B030D-6E8A-4147-A177-3AD203B41FA5}">
                      <a16:colId xmlns:a16="http://schemas.microsoft.com/office/drawing/2014/main" val="1674626586"/>
                    </a:ext>
                  </a:extLst>
                </a:gridCol>
                <a:gridCol w="1425575">
                  <a:extLst>
                    <a:ext uri="{9D8B030D-6E8A-4147-A177-3AD203B41FA5}">
                      <a16:colId xmlns:a16="http://schemas.microsoft.com/office/drawing/2014/main" val="2766632700"/>
                    </a:ext>
                  </a:extLst>
                </a:gridCol>
                <a:gridCol w="1425575">
                  <a:extLst>
                    <a:ext uri="{9D8B030D-6E8A-4147-A177-3AD203B41FA5}">
                      <a16:colId xmlns:a16="http://schemas.microsoft.com/office/drawing/2014/main" val="29740141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86632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572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4831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2657465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69FE972-775A-CFEA-DD80-D0C17B1EA0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7058863"/>
              </p:ext>
            </p:extLst>
          </p:nvPr>
        </p:nvGraphicFramePr>
        <p:xfrm>
          <a:off x="433968" y="1005713"/>
          <a:ext cx="9836188" cy="52903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64775">
                  <a:extLst>
                    <a:ext uri="{9D8B030D-6E8A-4147-A177-3AD203B41FA5}">
                      <a16:colId xmlns:a16="http://schemas.microsoft.com/office/drawing/2014/main" val="3176008678"/>
                    </a:ext>
                  </a:extLst>
                </a:gridCol>
                <a:gridCol w="1964775">
                  <a:extLst>
                    <a:ext uri="{9D8B030D-6E8A-4147-A177-3AD203B41FA5}">
                      <a16:colId xmlns:a16="http://schemas.microsoft.com/office/drawing/2014/main" val="744238070"/>
                    </a:ext>
                  </a:extLst>
                </a:gridCol>
                <a:gridCol w="1964775">
                  <a:extLst>
                    <a:ext uri="{9D8B030D-6E8A-4147-A177-3AD203B41FA5}">
                      <a16:colId xmlns:a16="http://schemas.microsoft.com/office/drawing/2014/main" val="339303474"/>
                    </a:ext>
                  </a:extLst>
                </a:gridCol>
                <a:gridCol w="1964775">
                  <a:extLst>
                    <a:ext uri="{9D8B030D-6E8A-4147-A177-3AD203B41FA5}">
                      <a16:colId xmlns:a16="http://schemas.microsoft.com/office/drawing/2014/main" val="749768135"/>
                    </a:ext>
                  </a:extLst>
                </a:gridCol>
                <a:gridCol w="1977088">
                  <a:extLst>
                    <a:ext uri="{9D8B030D-6E8A-4147-A177-3AD203B41FA5}">
                      <a16:colId xmlns:a16="http://schemas.microsoft.com/office/drawing/2014/main" val="1621518063"/>
                    </a:ext>
                  </a:extLst>
                </a:gridCol>
              </a:tblGrid>
              <a:tr h="371401"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Georgia" panose="02040502050405020303" pitchFamily="18" charset="0"/>
                        </a:rPr>
                        <a:t>Monday</a:t>
                      </a:r>
                    </a:p>
                  </a:txBody>
                  <a:tcPr marL="72000" marR="72000" marT="117720" marB="11772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Georgia" panose="02040502050405020303" pitchFamily="18" charset="0"/>
                        </a:rPr>
                        <a:t>Tuesday</a:t>
                      </a:r>
                    </a:p>
                  </a:txBody>
                  <a:tcPr marL="72000" marR="72000" marT="117720" marB="11772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Georgia" panose="02040502050405020303" pitchFamily="18" charset="0"/>
                        </a:rPr>
                        <a:t>Wednesday</a:t>
                      </a:r>
                    </a:p>
                  </a:txBody>
                  <a:tcPr marL="72000" marR="72000" marT="117720" marB="11772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Georgia" panose="02040502050405020303" pitchFamily="18" charset="0"/>
                        </a:rPr>
                        <a:t>Thursday</a:t>
                      </a:r>
                    </a:p>
                  </a:txBody>
                  <a:tcPr marL="72000" marR="72000" marT="117720" marB="11772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Georgia" panose="02040502050405020303" pitchFamily="18" charset="0"/>
                        </a:rPr>
                        <a:t>Friday</a:t>
                      </a:r>
                    </a:p>
                  </a:txBody>
                  <a:tcPr marL="72000" marR="72000" marT="117720" marB="11772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565418"/>
                  </a:ext>
                </a:extLst>
              </a:tr>
              <a:tr h="3333243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Main meal</a:t>
                      </a:r>
                      <a:endParaRPr lang="en-GB" sz="1000" b="0" u="none" strike="noStrike" dirty="0" smtClean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Vegetable </a:t>
                      </a: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Stir Fried Noodles</a:t>
                      </a: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endParaRPr lang="en-GB" sz="1000" b="1" u="none" strike="noStrike" spc="9" dirty="0" smtClean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Vegetarian meal</a:t>
                      </a:r>
                      <a:endParaRPr lang="en-GB" sz="1000" b="0" u="none" strike="noStrike" dirty="0" smtClean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Meat Free </a:t>
                      </a:r>
                      <a:r>
                        <a:rPr lang="en-GB" sz="1000" b="0" u="none" strike="noStrike" spc="9" dirty="0" err="1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Bao</a:t>
                      </a:r>
                      <a:r>
                        <a:rPr lang="en-GB" sz="1000" b="0" u="none" strike="noStrike" spc="9" baseline="0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 Buns</a:t>
                      </a:r>
                      <a:endParaRPr lang="en-GB" sz="1000" b="0" u="none" strike="noStrike" spc="9" dirty="0" smtClean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100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Sides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0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Vegetable</a:t>
                      </a:r>
                      <a:r>
                        <a:rPr lang="en-GB" sz="1000" b="0" u="none" strike="noStrike" spc="0" baseline="0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 Spring Rolls</a:t>
                      </a: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0" baseline="0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Asian Vegetable Stir Fry</a:t>
                      </a:r>
                      <a:endParaRPr lang="en-GB" sz="1000" b="0" u="none" strike="noStrike" spc="0" dirty="0" smtClean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endParaRPr lang="en-GB" sz="100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Dessert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Strawberry, chocolate or vanilla ice </a:t>
                      </a: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cream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Main meal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Pork Sausages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endParaRPr lang="en-GB" sz="100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Vegetarian meal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Vegetable </a:t>
                      </a: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Sausages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100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Sides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Creamy Mashed Potato</a:t>
                      </a:r>
                      <a:endParaRPr lang="en-GB" sz="1000" b="0" u="none" strike="noStrike" spc="9" dirty="0" smtClean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Onion Rings</a:t>
                      </a: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Carrots &amp; </a:t>
                      </a:r>
                      <a:r>
                        <a:rPr lang="en-GB" sz="1000" b="0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Peas</a:t>
                      </a: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Onion Gravy</a:t>
                      </a:r>
                      <a:endParaRPr lang="en-GB" sz="1000" b="0" u="none" strike="noStrike" spc="9" dirty="0" smtClean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endParaRPr lang="en-GB" sz="100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Dessert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Yoghurt and fruit bar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A selection of yogurts with different fruits and toppings 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Main meal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Herby Roasted Chicken</a:t>
                      </a:r>
                      <a:endParaRPr lang="en-GB" sz="1000" b="0" u="none" strike="noStrike" spc="9" baseline="0" dirty="0" smtClean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baseline="0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Stuffing  </a:t>
                      </a: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Yorkshire </a:t>
                      </a: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Pudding </a:t>
                      </a: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Gravy</a:t>
                      </a: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endParaRPr lang="en-GB" sz="1000" b="0" u="none" strike="noStrike" spc="9" dirty="0" smtClean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Vegetarian </a:t>
                      </a: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meal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Butternut Squash &amp; Feta </a:t>
                      </a: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Tart</a:t>
                      </a: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Sides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Cauliflower </a:t>
                      </a: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Cheese</a:t>
                      </a:r>
                      <a:endParaRPr lang="en-GB" sz="1000" b="0" u="none" strike="noStrike" spc="9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 </a:t>
                      </a:r>
                      <a:r>
                        <a:rPr lang="en-GB" sz="100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H</a:t>
                      </a: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oney </a:t>
                      </a:r>
                      <a:r>
                        <a:rPr lang="en-GB" sz="100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R</a:t>
                      </a: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oasted Carrots </a:t>
                      </a:r>
                      <a:r>
                        <a:rPr lang="en-GB" sz="100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</a:t>
                      </a: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teamed Broccoli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1000" b="1" u="none" strike="noStrike" spc="9" dirty="0" smtClean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Dessert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Peach &amp; Pear Crumble</a:t>
                      </a: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Vanilla Custard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Main meal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Katsu Chicken</a:t>
                      </a:r>
                      <a:r>
                        <a:rPr lang="en-GB" sz="1000" b="0" u="none" strike="noStrike" spc="9" baseline="0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 Curry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endParaRPr lang="en-GB" sz="100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Vegetarian meal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Quorn Escalope</a:t>
                      </a:r>
                      <a:r>
                        <a:rPr lang="en-GB" sz="1000" b="0" u="none" strike="noStrike" spc="9" baseline="0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 Katsu Curry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100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Sides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Sticky Jasmine</a:t>
                      </a:r>
                      <a:r>
                        <a:rPr lang="en-GB" sz="1000" b="0" u="none" strike="noStrike" spc="9" baseline="0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 Rice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Sweetcorn</a:t>
                      </a: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Mixed Green Vegetables</a:t>
                      </a:r>
                      <a:endParaRPr lang="en-GB" sz="1000" b="0" u="none" strike="noStrike" baseline="0" dirty="0" smtClean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Dessert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Yoghurt and fruit bar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A selection of yogurts with different fruits and toppings 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Main meal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Fish </a:t>
                      </a: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Fingers</a:t>
                      </a: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Battered </a:t>
                      </a: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Fish</a:t>
                      </a:r>
                      <a:endParaRPr lang="en-GB" sz="1000" b="0" u="none" strike="noStrike" dirty="0" smtClean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endParaRPr lang="en-GB" sz="100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Vegetarian meal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Aubergine &amp; Courgette </a:t>
                      </a:r>
                      <a:r>
                        <a:rPr lang="en-GB" sz="1000" b="0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Parmigiana</a:t>
                      </a: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Battered Veggie Sausages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100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Sides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Peas and beans, random cut chips, gherkins, </a:t>
                      </a: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tartare </a:t>
                      </a: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sauce, lemons and tomato ketchup</a:t>
                      </a:r>
                      <a:endParaRPr lang="en-GB" sz="1000" b="0" u="none" strike="noStrike" dirty="0" smtClean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endParaRPr lang="en-GB" sz="100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Dessert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Lemon drizzle cake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100735040"/>
                  </a:ext>
                </a:extLst>
              </a:tr>
              <a:tr h="541327">
                <a:tc gridSpan="5"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uFillTx/>
                          <a:latin typeface="Georgia" panose="02040502050405020303" pitchFamily="18" charset="0"/>
                          <a:ea typeface="Inter" panose="02000503000000020004" pitchFamily="2" charset="0"/>
                        </a:rPr>
                        <a:t>Available everyday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uFillTx/>
                        <a:latin typeface="Georgia" panose="02040502050405020303" pitchFamily="18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T="117720" marB="11772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T="117720" marB="11772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T="117720" marB="11772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T="117720" marB="117720"/>
                </a:tc>
                <a:extLst>
                  <a:ext uri="{0D108BD9-81ED-4DB2-BD59-A6C34878D82A}">
                    <a16:rowId xmlns:a16="http://schemas.microsoft.com/office/drawing/2014/main" val="2033649259"/>
                  </a:ext>
                </a:extLst>
              </a:tr>
              <a:tr h="541327">
                <a:tc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Seasonal soup </a:t>
                      </a:r>
                      <a: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100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with croutons, fresh herbs, </a:t>
                      </a:r>
                      <a: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100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toppings, and freshly baked bread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Everyday salads</a:t>
                      </a:r>
                      <a: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100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big bowl salad, tomato, cucumber, peppers, grated carrot, boiled eggs, </a:t>
                      </a:r>
                      <a: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100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mixed leaves, sweetcorn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Fruit bar</a:t>
                      </a:r>
                      <a: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100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selection of bananas, apples, satsumas, melon and mixed grapes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Yoghurt bar</a:t>
                      </a:r>
                      <a: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100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selection of natural yoghurt, </a:t>
                      </a:r>
                      <a: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100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seeds and dried fruits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Jacket potato bar</a:t>
                      </a:r>
                      <a: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100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hot jacket potatoes </a:t>
                      </a:r>
                      <a: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100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with a choice of fillings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021389167"/>
                  </a:ext>
                </a:extLst>
              </a:tr>
            </a:tbl>
          </a:graphicData>
        </a:graphic>
      </p:graphicFrame>
      <p:sp>
        <p:nvSpPr>
          <p:cNvPr id="10" name="object 4">
            <a:extLst>
              <a:ext uri="{FF2B5EF4-FFF2-40B4-BE49-F238E27FC236}">
                <a16:creationId xmlns:a16="http://schemas.microsoft.com/office/drawing/2014/main" id="{A954C97D-9656-1A70-7A6A-52F3DC961C63}"/>
              </a:ext>
            </a:extLst>
          </p:cNvPr>
          <p:cNvSpPr/>
          <p:nvPr/>
        </p:nvSpPr>
        <p:spPr>
          <a:xfrm>
            <a:off x="433968" y="378092"/>
            <a:ext cx="4385997" cy="43476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64800" rIns="0" bIns="0" anchor="ctr">
            <a:spAutoFit/>
          </a:bodyPr>
          <a:lstStyle/>
          <a:p>
            <a:pPr marL="12600" defTabSz="914400">
              <a:lnSpc>
                <a:spcPct val="100000"/>
              </a:lnSpc>
              <a:spcBef>
                <a:spcPts val="510"/>
              </a:spcBef>
            </a:pPr>
            <a:r>
              <a:rPr lang="en-US" sz="2400" b="0" u="none" strike="noStrike" spc="-6" dirty="0">
                <a:solidFill>
                  <a:schemeClr val="dk1"/>
                </a:solidFill>
                <a:uFillTx/>
                <a:latin typeface="Georgia"/>
                <a:ea typeface="Inter"/>
              </a:rPr>
              <a:t>Lunch</a:t>
            </a:r>
            <a:r>
              <a:rPr lang="en-US" sz="2400" b="0" u="none" strike="noStrike" spc="-34" dirty="0">
                <a:solidFill>
                  <a:schemeClr val="dk1"/>
                </a:solidFill>
                <a:uFillTx/>
                <a:latin typeface="Georgia"/>
                <a:ea typeface="Inter"/>
              </a:rPr>
              <a:t> </a:t>
            </a:r>
            <a:r>
              <a:rPr lang="en-US" sz="2400" b="0" u="none" strike="noStrike" spc="-20" dirty="0">
                <a:solidFill>
                  <a:schemeClr val="dk1"/>
                </a:solidFill>
                <a:uFillTx/>
                <a:latin typeface="Georgia"/>
                <a:ea typeface="Inter"/>
              </a:rPr>
              <a:t>menu – week </a:t>
            </a:r>
            <a:r>
              <a:rPr lang="en-US" sz="2400" spc="-20" dirty="0">
                <a:solidFill>
                  <a:schemeClr val="dk1"/>
                </a:solidFill>
                <a:latin typeface="Georgia"/>
                <a:ea typeface="Inter"/>
              </a:rPr>
              <a:t>two</a:t>
            </a:r>
            <a:r>
              <a:rPr lang="en-US" sz="2400" b="0" u="none" strike="noStrike" spc="-20" dirty="0">
                <a:solidFill>
                  <a:schemeClr val="dk1"/>
                </a:solidFill>
                <a:uFillTx/>
                <a:latin typeface="Georgia"/>
                <a:ea typeface="Inter"/>
              </a:rPr>
              <a:t>.</a:t>
            </a:r>
            <a:r>
              <a:rPr lang="en-US" sz="1200" b="0" u="none" strike="noStrike" spc="-20" dirty="0">
                <a:solidFill>
                  <a:schemeClr val="dk1"/>
                </a:solidFill>
                <a:uFillTx/>
                <a:latin typeface="Inter Light"/>
                <a:ea typeface="Inter Light"/>
              </a:rPr>
              <a:t> </a:t>
            </a:r>
            <a:endParaRPr lang="en-GB" sz="12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" name="object 3">
            <a:extLst>
              <a:ext uri="{FF2B5EF4-FFF2-40B4-BE49-F238E27FC236}">
                <a16:creationId xmlns:a16="http://schemas.microsoft.com/office/drawing/2014/main" id="{59AD4399-939C-1F0A-3F91-D84EA980695F}"/>
              </a:ext>
            </a:extLst>
          </p:cNvPr>
          <p:cNvSpPr/>
          <p:nvPr/>
        </p:nvSpPr>
        <p:spPr>
          <a:xfrm>
            <a:off x="7235724" y="7177496"/>
            <a:ext cx="3121200" cy="13256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9360" rIns="0" bIns="0" anchor="t">
            <a:spAutoFit/>
          </a:bodyPr>
          <a:lstStyle/>
          <a:p>
            <a:pPr marL="12600" defTabSz="914400">
              <a:lnSpc>
                <a:spcPct val="100000"/>
              </a:lnSpc>
              <a:spcBef>
                <a:spcPts val="74"/>
              </a:spcBef>
            </a:pPr>
            <a:r>
              <a:rPr lang="en-GB" sz="800" b="0" u="none" strike="noStrike" dirty="0">
                <a:solidFill>
                  <a:schemeClr val="dk1"/>
                </a:solidFill>
                <a:uFillTx/>
                <a:latin typeface="Inter Light"/>
                <a:ea typeface="Inter Light"/>
              </a:rPr>
              <a:t>*All menus are subject to change due to availability and</a:t>
            </a:r>
            <a:r>
              <a:rPr lang="en-GB" sz="800" b="0" u="none" strike="noStrike" spc="-45" dirty="0">
                <a:solidFill>
                  <a:schemeClr val="dk1"/>
                </a:solidFill>
                <a:uFillTx/>
                <a:latin typeface="Inter Light"/>
                <a:ea typeface="Inter Light"/>
              </a:rPr>
              <a:t> </a:t>
            </a:r>
            <a:r>
              <a:rPr lang="en-GB" sz="800" b="0" u="none" strike="noStrike" dirty="0">
                <a:solidFill>
                  <a:schemeClr val="dk1"/>
                </a:solidFill>
                <a:uFillTx/>
                <a:latin typeface="Inter Light"/>
                <a:ea typeface="Inter Light"/>
              </a:rPr>
              <a:t>supply.</a:t>
            </a:r>
            <a:endParaRPr lang="en-GB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444C567-4712-0282-3BEC-02D109BF49E8}"/>
              </a:ext>
            </a:extLst>
          </p:cNvPr>
          <p:cNvSpPr txBox="1"/>
          <p:nvPr/>
        </p:nvSpPr>
        <p:spPr>
          <a:xfrm>
            <a:off x="6122098" y="6869719"/>
            <a:ext cx="419277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756000">
              <a:lnSpc>
                <a:spcPct val="100000"/>
              </a:lnSpc>
            </a:pPr>
            <a:r>
              <a:rPr lang="en-GB" sz="1400" b="1" u="none" strike="noStrike" dirty="0">
                <a:solidFill>
                  <a:schemeClr val="dk1"/>
                </a:solidFill>
                <a:uFillTx/>
                <a:latin typeface="Inter"/>
                <a:ea typeface="Inter"/>
              </a:rPr>
              <a:t>Please see daily menu boards for </a:t>
            </a:r>
            <a:r>
              <a:rPr lang="en-GB" sz="1400" b="1" u="sng" strike="noStrike" dirty="0">
                <a:solidFill>
                  <a:schemeClr val="dk1"/>
                </a:solidFill>
                <a:uFillTx/>
                <a:latin typeface="Inter"/>
                <a:ea typeface="Inter"/>
              </a:rPr>
              <a:t>all allergens</a:t>
            </a:r>
            <a:r>
              <a:rPr lang="en-GB" sz="1400" b="1" u="none" strike="noStrike" dirty="0">
                <a:solidFill>
                  <a:schemeClr val="dk1"/>
                </a:solidFill>
                <a:uFillTx/>
                <a:latin typeface="Inter"/>
                <a:ea typeface="Inter"/>
              </a:rPr>
              <a:t>.</a:t>
            </a:r>
            <a:endParaRPr lang="en-GB" sz="14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99179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DD3E4F-6604-AB5E-99E8-84142710F1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A9731F6-421D-1DDF-F791-1C6207F6EFED}"/>
              </a:ext>
            </a:extLst>
          </p:cNvPr>
          <p:cNvGraphicFramePr>
            <a:graphicFrameLocks noGrp="1"/>
          </p:cNvGraphicFramePr>
          <p:nvPr/>
        </p:nvGraphicFramePr>
        <p:xfrm>
          <a:off x="1781969" y="1403879"/>
          <a:ext cx="7127875" cy="148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25575">
                  <a:extLst>
                    <a:ext uri="{9D8B030D-6E8A-4147-A177-3AD203B41FA5}">
                      <a16:colId xmlns:a16="http://schemas.microsoft.com/office/drawing/2014/main" val="1828511702"/>
                    </a:ext>
                  </a:extLst>
                </a:gridCol>
                <a:gridCol w="1425575">
                  <a:extLst>
                    <a:ext uri="{9D8B030D-6E8A-4147-A177-3AD203B41FA5}">
                      <a16:colId xmlns:a16="http://schemas.microsoft.com/office/drawing/2014/main" val="1455745000"/>
                    </a:ext>
                  </a:extLst>
                </a:gridCol>
                <a:gridCol w="1425575">
                  <a:extLst>
                    <a:ext uri="{9D8B030D-6E8A-4147-A177-3AD203B41FA5}">
                      <a16:colId xmlns:a16="http://schemas.microsoft.com/office/drawing/2014/main" val="1674626586"/>
                    </a:ext>
                  </a:extLst>
                </a:gridCol>
                <a:gridCol w="1425575">
                  <a:extLst>
                    <a:ext uri="{9D8B030D-6E8A-4147-A177-3AD203B41FA5}">
                      <a16:colId xmlns:a16="http://schemas.microsoft.com/office/drawing/2014/main" val="2766632700"/>
                    </a:ext>
                  </a:extLst>
                </a:gridCol>
                <a:gridCol w="1425575">
                  <a:extLst>
                    <a:ext uri="{9D8B030D-6E8A-4147-A177-3AD203B41FA5}">
                      <a16:colId xmlns:a16="http://schemas.microsoft.com/office/drawing/2014/main" val="29740141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86632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572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4831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2657465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63F48B4-96D3-835D-7255-C97F517809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5564821"/>
              </p:ext>
            </p:extLst>
          </p:nvPr>
        </p:nvGraphicFramePr>
        <p:xfrm>
          <a:off x="433968" y="1005713"/>
          <a:ext cx="9823875" cy="52903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64775">
                  <a:extLst>
                    <a:ext uri="{9D8B030D-6E8A-4147-A177-3AD203B41FA5}">
                      <a16:colId xmlns:a16="http://schemas.microsoft.com/office/drawing/2014/main" val="3176008678"/>
                    </a:ext>
                  </a:extLst>
                </a:gridCol>
                <a:gridCol w="1964775">
                  <a:extLst>
                    <a:ext uri="{9D8B030D-6E8A-4147-A177-3AD203B41FA5}">
                      <a16:colId xmlns:a16="http://schemas.microsoft.com/office/drawing/2014/main" val="744238070"/>
                    </a:ext>
                  </a:extLst>
                </a:gridCol>
                <a:gridCol w="1964775">
                  <a:extLst>
                    <a:ext uri="{9D8B030D-6E8A-4147-A177-3AD203B41FA5}">
                      <a16:colId xmlns:a16="http://schemas.microsoft.com/office/drawing/2014/main" val="339303474"/>
                    </a:ext>
                  </a:extLst>
                </a:gridCol>
                <a:gridCol w="1964775">
                  <a:extLst>
                    <a:ext uri="{9D8B030D-6E8A-4147-A177-3AD203B41FA5}">
                      <a16:colId xmlns:a16="http://schemas.microsoft.com/office/drawing/2014/main" val="749768135"/>
                    </a:ext>
                  </a:extLst>
                </a:gridCol>
                <a:gridCol w="1964775">
                  <a:extLst>
                    <a:ext uri="{9D8B030D-6E8A-4147-A177-3AD203B41FA5}">
                      <a16:colId xmlns:a16="http://schemas.microsoft.com/office/drawing/2014/main" val="1621518063"/>
                    </a:ext>
                  </a:extLst>
                </a:gridCol>
              </a:tblGrid>
              <a:tr h="371401"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Georgia" panose="02040502050405020303" pitchFamily="18" charset="0"/>
                        </a:rPr>
                        <a:t>Monday</a:t>
                      </a:r>
                    </a:p>
                  </a:txBody>
                  <a:tcPr marL="72000" marR="72000" marT="117720" marB="11772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Georgia" panose="02040502050405020303" pitchFamily="18" charset="0"/>
                        </a:rPr>
                        <a:t>Tuesday</a:t>
                      </a:r>
                    </a:p>
                  </a:txBody>
                  <a:tcPr marL="72000" marR="72000" marT="117720" marB="11772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Georgia" panose="02040502050405020303" pitchFamily="18" charset="0"/>
                        </a:rPr>
                        <a:t>Wednesday</a:t>
                      </a:r>
                    </a:p>
                  </a:txBody>
                  <a:tcPr marL="72000" marR="72000" marT="117720" marB="11772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Georgia" panose="02040502050405020303" pitchFamily="18" charset="0"/>
                        </a:rPr>
                        <a:t>Thursday</a:t>
                      </a:r>
                    </a:p>
                  </a:txBody>
                  <a:tcPr marL="72000" marR="72000" marT="117720" marB="11772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Georgia" panose="02040502050405020303" pitchFamily="18" charset="0"/>
                        </a:rPr>
                        <a:t>Friday</a:t>
                      </a:r>
                    </a:p>
                  </a:txBody>
                  <a:tcPr marL="72000" marR="72000" marT="117720" marB="11772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565418"/>
                  </a:ext>
                </a:extLst>
              </a:tr>
              <a:tr h="3333243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Main meal</a:t>
                      </a:r>
                      <a:endParaRPr lang="en-GB" sz="1000" b="0" u="none" strike="noStrike" dirty="0" smtClean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Margarita Pizza</a:t>
                      </a: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Baked Lemon Salmon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100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Vegetarian meal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Pesto</a:t>
                      </a:r>
                      <a:r>
                        <a:rPr lang="en-GB" sz="1000" b="0" u="none" strike="noStrike" spc="9" baseline="0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 Vegetable Gnocchi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100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Sides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Green Beans</a:t>
                      </a:r>
                      <a:endParaRPr lang="en-GB" sz="1000" b="0" u="none" strike="noStrike" spc="9" dirty="0" smtClean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Garden Peas</a:t>
                      </a: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Glazed Carrot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100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Dessert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Apple</a:t>
                      </a:r>
                      <a:r>
                        <a:rPr lang="en-GB" sz="1000" b="0" u="none" strike="noStrike" spc="9" baseline="0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 </a:t>
                      </a:r>
                      <a:r>
                        <a:rPr lang="en-GB" sz="1000" b="0" u="none" strike="noStrike" spc="9" baseline="0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Crumble &amp; Custard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36000" marR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Main meal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Beef </a:t>
                      </a:r>
                      <a:r>
                        <a:rPr lang="en-GB" sz="1000" b="0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Pasticcio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100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Vegetarian meal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Mozzarella &amp; Tomato </a:t>
                      </a:r>
                      <a:r>
                        <a:rPr lang="en-GB" sz="1000" b="0" u="none" strike="noStrike" spc="9" dirty="0" err="1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Arranchini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100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Sides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Peppers </a:t>
                      </a:r>
                      <a:r>
                        <a:rPr lang="en-GB" sz="1000" b="0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&amp;</a:t>
                      </a:r>
                      <a:r>
                        <a:rPr lang="en-GB" sz="1000" b="0" u="none" strike="noStrike" spc="9" baseline="0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 S</a:t>
                      </a:r>
                      <a:r>
                        <a:rPr lang="en-GB" sz="1000" b="0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weetcorn</a:t>
                      </a:r>
                      <a:endParaRPr lang="en-GB" sz="1000" b="0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 </a:t>
                      </a:r>
                      <a:r>
                        <a:rPr lang="en-GB" sz="1000" b="0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Broccoli Florets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Dessert</a:t>
                      </a:r>
                      <a:r>
                        <a:rPr lang="en-GB" sz="100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 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Yoghurt and fruit bar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A selection of yogurts with different fruits and toppings 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36000" marR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Main meal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Honey Maple &amp; Mustard Glazed Gammon Apple Sauce</a:t>
                      </a:r>
                      <a:endParaRPr lang="en-GB" sz="1000" b="0" u="none" strike="noStrike" spc="9" dirty="0" smtClean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Pork Stuffing</a:t>
                      </a: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Yorkshire Pudding</a:t>
                      </a: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Gravy</a:t>
                      </a: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100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Vegetarian meal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Veggie Sausage Toad in the</a:t>
                      </a:r>
                      <a:r>
                        <a:rPr lang="en-GB" sz="1000" b="0" u="none" strike="noStrike" spc="9" baseline="0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 Hole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100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Sides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Roast Potatoes</a:t>
                      </a:r>
                    </a:p>
                    <a:p>
                      <a:pPr algn="ctr" defTabSz="914400"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Roast Parsnips &amp; Carrots</a:t>
                      </a:r>
                    </a:p>
                    <a:p>
                      <a:pPr algn="ctr" defTabSz="914400"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Savoy</a:t>
                      </a:r>
                      <a:r>
                        <a:rPr lang="en-GB" sz="1000" b="0" u="none" strike="noStrike" spc="9" baseline="0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 Cabbage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100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Dessert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Rocky Road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36000" marR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Main meal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Chicken </a:t>
                      </a: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Tikka </a:t>
                      </a:r>
                      <a:r>
                        <a:rPr lang="en-GB" sz="100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</a:t>
                      </a: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asala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100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Vegetarian choice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Vegetable </a:t>
                      </a: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Tikka </a:t>
                      </a: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Masala</a:t>
                      </a: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Tandoori Paneer &amp; Sweet Potato 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100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Sides</a:t>
                      </a: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Spied Potato &amp; Pea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Palau </a:t>
                      </a:r>
                      <a:r>
                        <a:rPr lang="en-GB" sz="1000" b="0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Rice</a:t>
                      </a:r>
                      <a:r>
                        <a:rPr lang="en-GB" sz="100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, </a:t>
                      </a:r>
                      <a:r>
                        <a:rPr lang="en-GB" sz="1000" b="0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Vegetable </a:t>
                      </a:r>
                      <a:r>
                        <a:rPr lang="en-GB" sz="100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</a:t>
                      </a:r>
                      <a:r>
                        <a:rPr lang="en-GB" sz="1000" b="0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amosa</a:t>
                      </a:r>
                      <a:r>
                        <a:rPr lang="en-GB" sz="100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, </a:t>
                      </a:r>
                      <a:r>
                        <a:rPr lang="en-GB" sz="1000" b="0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Naan </a:t>
                      </a:r>
                      <a:r>
                        <a:rPr lang="en-GB" sz="100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B</a:t>
                      </a:r>
                      <a:r>
                        <a:rPr lang="en-GB" sz="1000" b="0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read</a:t>
                      </a:r>
                      <a:r>
                        <a:rPr lang="en-GB" sz="100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, </a:t>
                      </a:r>
                      <a:r>
                        <a:rPr lang="en-GB" sz="1000" b="0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Mango Chutney </a:t>
                      </a:r>
                      <a:r>
                        <a:rPr lang="en-GB" sz="1000" b="0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Poppadum's </a:t>
                      </a:r>
                      <a:r>
                        <a:rPr lang="en-GB" sz="1000" b="0" u="none" strike="noStrike" spc="9" dirty="0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Onion </a:t>
                      </a:r>
                      <a:r>
                        <a:rPr lang="en-GB" sz="1000" b="0" u="none" strike="noStrike" spc="9" dirty="0" err="1" smtClean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Bhaji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100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Dessert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Ice</a:t>
                      </a:r>
                      <a:r>
                        <a:rPr lang="en-GB" sz="1000" b="0" u="none" strike="noStrike" spc="9" baseline="0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 Lollies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36000" marR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Main meal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Fish </a:t>
                      </a: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Fingers</a:t>
                      </a:r>
                      <a:endParaRPr lang="en-GB" sz="1000" b="0" u="none" strike="noStrike" dirty="0" smtClean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Battered Fish</a:t>
                      </a:r>
                      <a:endParaRPr lang="en-GB" sz="1000" b="0" u="none" strike="noStrike" dirty="0" smtClean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100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Vegetarian meal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Spinach</a:t>
                      </a:r>
                      <a:r>
                        <a:rPr lang="en-GB" sz="1000" b="0" u="none" strike="noStrike" spc="9" baseline="0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 &amp; Feta Filo Pie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100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Sides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Peas and beans , chunky chip chop chips, gherkins, </a:t>
                      </a: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lemons</a:t>
                      </a:r>
                      <a:r>
                        <a:rPr lang="en-GB" sz="100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, tartare sauce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100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Dessert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1000" b="0" u="none" strike="noStrike" spc="9" dirty="0" smtClean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Sticky Toffee Pudding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36000" marR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100735040"/>
                  </a:ext>
                </a:extLst>
              </a:tr>
              <a:tr h="541327">
                <a:tc gridSpan="5"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uFillTx/>
                          <a:latin typeface="Georgia" panose="02040502050405020303" pitchFamily="18" charset="0"/>
                          <a:ea typeface="Inter" panose="02000503000000020004" pitchFamily="2" charset="0"/>
                        </a:rPr>
                        <a:t>Available everyday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uFillTx/>
                        <a:latin typeface="Georgia" panose="02040502050405020303" pitchFamily="18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T="117720" marB="11772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T="117720" marB="11772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T="117720" marB="11772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T="117720" marB="117720"/>
                </a:tc>
                <a:extLst>
                  <a:ext uri="{0D108BD9-81ED-4DB2-BD59-A6C34878D82A}">
                    <a16:rowId xmlns:a16="http://schemas.microsoft.com/office/drawing/2014/main" val="2033649259"/>
                  </a:ext>
                </a:extLst>
              </a:tr>
              <a:tr h="541327">
                <a:tc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Seasonal soup </a:t>
                      </a:r>
                      <a: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100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with croutons, fresh herbs, </a:t>
                      </a:r>
                      <a: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100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toppings, and freshly baked bread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Everyday salads</a:t>
                      </a:r>
                      <a: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100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big bowl salad, tomato, cucumber, peppers, grated carrot, boiled eggs, </a:t>
                      </a:r>
                      <a: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100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mixed leaves, sweetcorn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Fruit bar</a:t>
                      </a:r>
                      <a: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100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selection of bananas, apples, satsumas, melon and mixed grapes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Yoghurt bar</a:t>
                      </a:r>
                      <a: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100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selection of natural yoghurt, </a:t>
                      </a:r>
                      <a: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100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seeds and dried fruits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Jacket potato bar</a:t>
                      </a:r>
                      <a: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100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hot jacket potatoes </a:t>
                      </a:r>
                      <a: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100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100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with a choice of fillings</a:t>
                      </a:r>
                      <a:endParaRPr lang="en-GB" sz="100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021389167"/>
                  </a:ext>
                </a:extLst>
              </a:tr>
            </a:tbl>
          </a:graphicData>
        </a:graphic>
      </p:graphicFrame>
      <p:sp>
        <p:nvSpPr>
          <p:cNvPr id="10" name="object 4">
            <a:extLst>
              <a:ext uri="{FF2B5EF4-FFF2-40B4-BE49-F238E27FC236}">
                <a16:creationId xmlns:a16="http://schemas.microsoft.com/office/drawing/2014/main" id="{AA575F3F-9A92-51B9-FB03-411527FC2578}"/>
              </a:ext>
            </a:extLst>
          </p:cNvPr>
          <p:cNvSpPr/>
          <p:nvPr/>
        </p:nvSpPr>
        <p:spPr>
          <a:xfrm>
            <a:off x="433968" y="378092"/>
            <a:ext cx="4385997" cy="43476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64800" rIns="0" bIns="0" anchor="ctr">
            <a:spAutoFit/>
          </a:bodyPr>
          <a:lstStyle/>
          <a:p>
            <a:pPr marL="12600" defTabSz="914400">
              <a:lnSpc>
                <a:spcPct val="100000"/>
              </a:lnSpc>
              <a:spcBef>
                <a:spcPts val="510"/>
              </a:spcBef>
            </a:pPr>
            <a:r>
              <a:rPr lang="en-US" sz="2400" b="0" u="none" strike="noStrike" spc="-6" dirty="0">
                <a:solidFill>
                  <a:schemeClr val="dk1"/>
                </a:solidFill>
                <a:uFillTx/>
                <a:latin typeface="Georgia"/>
                <a:ea typeface="Inter"/>
              </a:rPr>
              <a:t>Lunch</a:t>
            </a:r>
            <a:r>
              <a:rPr lang="en-US" sz="2400" b="0" u="none" strike="noStrike" spc="-34" dirty="0">
                <a:solidFill>
                  <a:schemeClr val="dk1"/>
                </a:solidFill>
                <a:uFillTx/>
                <a:latin typeface="Georgia"/>
                <a:ea typeface="Inter"/>
              </a:rPr>
              <a:t> </a:t>
            </a:r>
            <a:r>
              <a:rPr lang="en-US" sz="2400" b="0" u="none" strike="noStrike" spc="-20" dirty="0">
                <a:solidFill>
                  <a:schemeClr val="dk1"/>
                </a:solidFill>
                <a:uFillTx/>
                <a:latin typeface="Georgia"/>
                <a:ea typeface="Inter"/>
              </a:rPr>
              <a:t>menu – week </a:t>
            </a:r>
            <a:r>
              <a:rPr lang="en-US" sz="2400" spc="-20" dirty="0">
                <a:solidFill>
                  <a:schemeClr val="dk1"/>
                </a:solidFill>
                <a:latin typeface="Georgia"/>
                <a:ea typeface="Inter"/>
              </a:rPr>
              <a:t>three</a:t>
            </a:r>
            <a:r>
              <a:rPr lang="en-US" sz="2400" b="0" u="none" strike="noStrike" spc="-20" dirty="0">
                <a:solidFill>
                  <a:schemeClr val="dk1"/>
                </a:solidFill>
                <a:uFillTx/>
                <a:latin typeface="Georgia"/>
                <a:ea typeface="Inter"/>
              </a:rPr>
              <a:t>.</a:t>
            </a:r>
            <a:r>
              <a:rPr lang="en-US" sz="1200" b="0" u="none" strike="noStrike" spc="-20" dirty="0">
                <a:solidFill>
                  <a:schemeClr val="dk1"/>
                </a:solidFill>
                <a:uFillTx/>
                <a:latin typeface="Inter Light"/>
                <a:ea typeface="Inter Light"/>
              </a:rPr>
              <a:t> </a:t>
            </a:r>
            <a:endParaRPr lang="en-GB" sz="12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" name="object 3">
            <a:extLst>
              <a:ext uri="{FF2B5EF4-FFF2-40B4-BE49-F238E27FC236}">
                <a16:creationId xmlns:a16="http://schemas.microsoft.com/office/drawing/2014/main" id="{B9192250-E0AB-8FD2-F893-3E74B47AC9E5}"/>
              </a:ext>
            </a:extLst>
          </p:cNvPr>
          <p:cNvSpPr/>
          <p:nvPr/>
        </p:nvSpPr>
        <p:spPr>
          <a:xfrm>
            <a:off x="7235724" y="7177496"/>
            <a:ext cx="3121200" cy="13256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9360" rIns="0" bIns="0" anchor="t">
            <a:spAutoFit/>
          </a:bodyPr>
          <a:lstStyle/>
          <a:p>
            <a:pPr marL="12600" defTabSz="914400">
              <a:lnSpc>
                <a:spcPct val="100000"/>
              </a:lnSpc>
              <a:spcBef>
                <a:spcPts val="74"/>
              </a:spcBef>
            </a:pPr>
            <a:r>
              <a:rPr lang="en-GB" sz="800" b="0" u="none" strike="noStrike" dirty="0">
                <a:solidFill>
                  <a:schemeClr val="dk1"/>
                </a:solidFill>
                <a:uFillTx/>
                <a:latin typeface="Inter Light"/>
                <a:ea typeface="Inter Light"/>
              </a:rPr>
              <a:t>*All menus are subject to change due to availability and</a:t>
            </a:r>
            <a:r>
              <a:rPr lang="en-GB" sz="800" b="0" u="none" strike="noStrike" spc="-45" dirty="0">
                <a:solidFill>
                  <a:schemeClr val="dk1"/>
                </a:solidFill>
                <a:uFillTx/>
                <a:latin typeface="Inter Light"/>
                <a:ea typeface="Inter Light"/>
              </a:rPr>
              <a:t> </a:t>
            </a:r>
            <a:r>
              <a:rPr lang="en-GB" sz="800" b="0" u="none" strike="noStrike" dirty="0">
                <a:solidFill>
                  <a:schemeClr val="dk1"/>
                </a:solidFill>
                <a:uFillTx/>
                <a:latin typeface="Inter Light"/>
                <a:ea typeface="Inter Light"/>
              </a:rPr>
              <a:t>supply.</a:t>
            </a:r>
            <a:endParaRPr lang="en-GB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96566E8-5F4C-B52E-26D0-FA8710216F69}"/>
              </a:ext>
            </a:extLst>
          </p:cNvPr>
          <p:cNvSpPr txBox="1"/>
          <p:nvPr/>
        </p:nvSpPr>
        <p:spPr>
          <a:xfrm>
            <a:off x="6122098" y="6869719"/>
            <a:ext cx="419277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756000">
              <a:lnSpc>
                <a:spcPct val="100000"/>
              </a:lnSpc>
            </a:pPr>
            <a:r>
              <a:rPr lang="en-GB" sz="1400" b="1" u="none" strike="noStrike" dirty="0">
                <a:solidFill>
                  <a:schemeClr val="dk1"/>
                </a:solidFill>
                <a:uFillTx/>
                <a:latin typeface="Inter"/>
                <a:ea typeface="Inter"/>
              </a:rPr>
              <a:t>Please see daily menu boards for </a:t>
            </a:r>
            <a:r>
              <a:rPr lang="en-GB" sz="1400" b="1" u="sng" strike="noStrike" dirty="0">
                <a:solidFill>
                  <a:schemeClr val="dk1"/>
                </a:solidFill>
                <a:uFillTx/>
                <a:latin typeface="Inter"/>
                <a:ea typeface="Inter"/>
              </a:rPr>
              <a:t>all allergens</a:t>
            </a:r>
            <a:r>
              <a:rPr lang="en-GB" sz="1400" b="1" u="none" strike="noStrike" dirty="0">
                <a:solidFill>
                  <a:schemeClr val="dk1"/>
                </a:solidFill>
                <a:uFillTx/>
                <a:latin typeface="Inter"/>
                <a:ea typeface="Inter"/>
              </a:rPr>
              <a:t>.</a:t>
            </a:r>
            <a:endParaRPr lang="en-GB" sz="14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49110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5D0519-44C8-1A8F-423B-17C20A155C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6E9DC09-0A75-5F4F-F4F8-086F6EA81AB6}"/>
              </a:ext>
            </a:extLst>
          </p:cNvPr>
          <p:cNvGraphicFramePr>
            <a:graphicFrameLocks noGrp="1"/>
          </p:cNvGraphicFramePr>
          <p:nvPr/>
        </p:nvGraphicFramePr>
        <p:xfrm>
          <a:off x="1781969" y="1403879"/>
          <a:ext cx="7127875" cy="148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25575">
                  <a:extLst>
                    <a:ext uri="{9D8B030D-6E8A-4147-A177-3AD203B41FA5}">
                      <a16:colId xmlns:a16="http://schemas.microsoft.com/office/drawing/2014/main" val="1828511702"/>
                    </a:ext>
                  </a:extLst>
                </a:gridCol>
                <a:gridCol w="1425575">
                  <a:extLst>
                    <a:ext uri="{9D8B030D-6E8A-4147-A177-3AD203B41FA5}">
                      <a16:colId xmlns:a16="http://schemas.microsoft.com/office/drawing/2014/main" val="1455745000"/>
                    </a:ext>
                  </a:extLst>
                </a:gridCol>
                <a:gridCol w="1425575">
                  <a:extLst>
                    <a:ext uri="{9D8B030D-6E8A-4147-A177-3AD203B41FA5}">
                      <a16:colId xmlns:a16="http://schemas.microsoft.com/office/drawing/2014/main" val="1674626586"/>
                    </a:ext>
                  </a:extLst>
                </a:gridCol>
                <a:gridCol w="1425575">
                  <a:extLst>
                    <a:ext uri="{9D8B030D-6E8A-4147-A177-3AD203B41FA5}">
                      <a16:colId xmlns:a16="http://schemas.microsoft.com/office/drawing/2014/main" val="2766632700"/>
                    </a:ext>
                  </a:extLst>
                </a:gridCol>
                <a:gridCol w="1425575">
                  <a:extLst>
                    <a:ext uri="{9D8B030D-6E8A-4147-A177-3AD203B41FA5}">
                      <a16:colId xmlns:a16="http://schemas.microsoft.com/office/drawing/2014/main" val="29740141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86632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572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4831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2657465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F4A78C8-B9A0-05D0-8610-F2EEF05CDA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149849"/>
              </p:ext>
            </p:extLst>
          </p:nvPr>
        </p:nvGraphicFramePr>
        <p:xfrm>
          <a:off x="433968" y="1005713"/>
          <a:ext cx="9823877" cy="562914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03411">
                  <a:extLst>
                    <a:ext uri="{9D8B030D-6E8A-4147-A177-3AD203B41FA5}">
                      <a16:colId xmlns:a16="http://schemas.microsoft.com/office/drawing/2014/main" val="3176008678"/>
                    </a:ext>
                  </a:extLst>
                </a:gridCol>
                <a:gridCol w="1403411">
                  <a:extLst>
                    <a:ext uri="{9D8B030D-6E8A-4147-A177-3AD203B41FA5}">
                      <a16:colId xmlns:a16="http://schemas.microsoft.com/office/drawing/2014/main" val="744238070"/>
                    </a:ext>
                  </a:extLst>
                </a:gridCol>
                <a:gridCol w="1403411">
                  <a:extLst>
                    <a:ext uri="{9D8B030D-6E8A-4147-A177-3AD203B41FA5}">
                      <a16:colId xmlns:a16="http://schemas.microsoft.com/office/drawing/2014/main" val="339303474"/>
                    </a:ext>
                  </a:extLst>
                </a:gridCol>
                <a:gridCol w="1403411">
                  <a:extLst>
                    <a:ext uri="{9D8B030D-6E8A-4147-A177-3AD203B41FA5}">
                      <a16:colId xmlns:a16="http://schemas.microsoft.com/office/drawing/2014/main" val="749768135"/>
                    </a:ext>
                  </a:extLst>
                </a:gridCol>
                <a:gridCol w="1403411">
                  <a:extLst>
                    <a:ext uri="{9D8B030D-6E8A-4147-A177-3AD203B41FA5}">
                      <a16:colId xmlns:a16="http://schemas.microsoft.com/office/drawing/2014/main" val="1621518063"/>
                    </a:ext>
                  </a:extLst>
                </a:gridCol>
                <a:gridCol w="1403411">
                  <a:extLst>
                    <a:ext uri="{9D8B030D-6E8A-4147-A177-3AD203B41FA5}">
                      <a16:colId xmlns:a16="http://schemas.microsoft.com/office/drawing/2014/main" val="3981368414"/>
                    </a:ext>
                  </a:extLst>
                </a:gridCol>
                <a:gridCol w="1403411">
                  <a:extLst>
                    <a:ext uri="{9D8B030D-6E8A-4147-A177-3AD203B41FA5}">
                      <a16:colId xmlns:a16="http://schemas.microsoft.com/office/drawing/2014/main" val="2363297276"/>
                    </a:ext>
                  </a:extLst>
                </a:gridCol>
              </a:tblGrid>
              <a:tr h="371401"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Georgia" panose="02040502050405020303" pitchFamily="18" charset="0"/>
                        </a:rPr>
                        <a:t>Monday</a:t>
                      </a:r>
                    </a:p>
                  </a:txBody>
                  <a:tcPr marL="72000" marR="72000" marT="117720" marB="11772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Georgia" panose="02040502050405020303" pitchFamily="18" charset="0"/>
                        </a:rPr>
                        <a:t>Tuesday</a:t>
                      </a:r>
                    </a:p>
                  </a:txBody>
                  <a:tcPr marL="72000" marR="72000" marT="117720" marB="11772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Georgia" panose="02040502050405020303" pitchFamily="18" charset="0"/>
                        </a:rPr>
                        <a:t>Wednesday</a:t>
                      </a:r>
                    </a:p>
                  </a:txBody>
                  <a:tcPr marL="72000" marR="72000" marT="117720" marB="11772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Georgia" panose="02040502050405020303" pitchFamily="18" charset="0"/>
                        </a:rPr>
                        <a:t>Thursday</a:t>
                      </a:r>
                    </a:p>
                  </a:txBody>
                  <a:tcPr marL="72000" marR="72000" marT="117720" marB="11772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Georgia" panose="02040502050405020303" pitchFamily="18" charset="0"/>
                        </a:rPr>
                        <a:t>Friday</a:t>
                      </a:r>
                    </a:p>
                  </a:txBody>
                  <a:tcPr marL="72000" marR="72000" marT="117720" marB="11772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Georgia" panose="02040502050405020303" pitchFamily="18" charset="0"/>
                        </a:rPr>
                        <a:t>Saturday</a:t>
                      </a:r>
                    </a:p>
                  </a:txBody>
                  <a:tcPr marL="72000" marR="72000" marT="117720" marB="11772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Georgia" panose="02040502050405020303" pitchFamily="18" charset="0"/>
                        </a:rPr>
                        <a:t>Sunday</a:t>
                      </a:r>
                    </a:p>
                  </a:txBody>
                  <a:tcPr marL="72000" marR="72000" marT="117720" marB="11772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565418"/>
                  </a:ext>
                </a:extLst>
              </a:tr>
              <a:tr h="3333243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Main meal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Pizza bar – meat feast </a:t>
                      </a: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 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Vegetarian meal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Pizza bar – margarita</a:t>
                      </a: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Sides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Crispy onions, sweetcorn, spiced hand cut wedges and gherkins</a:t>
                      </a: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Dessert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Sweet Belgium waffles topped with chocolate sauce and sprinkles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Main meal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Chicken in black bean sauce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Vegetarian meal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  Cajun spice tofu with stir fried rice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Sides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Prawn crackers, savoy cabbage and peas, sweet chilli sauce and steamed pak choi</a:t>
                      </a: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Dessert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Yoghurt and fruit bar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A selection of yogurts with different fruits and toppings 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Main meal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Lemon and thyme roast chicken thighs with sage and onion stuffing, Yorkshire pudding</a:t>
                      </a: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Vegetarian meal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Mushroom brie and cranberry wellington 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Sides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Cauliflower cheese, honey roasted carrots, steamed broccoli and roasted potatoes</a:t>
                      </a: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Dessert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Butterscotch tart with whipped cream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Main meal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Jacket potato day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Sweet potatoes, ½ jackets or whole jackets loaded with butter and a choice of fillings to make the mouth water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Fillings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Tuna mayo, chilli con carne, cheese, baked beans, coronation chicken, chicken bacon and mayo, sausages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Dessert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Yoghurt and fruit bar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A selection of yogurts with different fruits and toppings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Main meal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Fish fingers, cod fishcakes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Battered sausage 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Vegetarian meal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Vegan fishless fingers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Sides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Peas and beans, random cut chips, gherkins, pickled onions, tartare sauce, lemons and tomato ketchup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Dessert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Chocolate marble cake  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Main meal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Jacket potato day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Sweet potatoes, ½ jackets or whole jackets loaded with butter and a choice of fillings to make the mouth water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Fillings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Tuna mayo, chilli con carne, cheese, baked beans, coronation chicken, chicken bacon and mayo, sausages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Dessert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Yoghurt and fruit bar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A selection of yogurts with different fruits and toppings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Main meal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Fish fingers, cod fishcakes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Battered sausage 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Vegetarian meal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Vegan fishless fingers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Sides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Peas and beans, random cut chips, gherkins, pickled onions, tartare sauce, lemons and tomato ketchup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Dessert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Chocolate marble cake  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100735040"/>
                  </a:ext>
                </a:extLst>
              </a:tr>
              <a:tr h="541327">
                <a:tc gridSpan="7"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uFillTx/>
                          <a:latin typeface="Georgia" panose="02040502050405020303" pitchFamily="18" charset="0"/>
                          <a:ea typeface="Inter" panose="02000503000000020004" pitchFamily="2" charset="0"/>
                        </a:rPr>
                        <a:t>Available everyday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uFillTx/>
                        <a:latin typeface="Georgia" panose="02040502050405020303" pitchFamily="18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T="117720" marB="11772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T="117720" marB="11772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T="117720" marB="11772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T="117720" marB="117720"/>
                </a:tc>
                <a:tc hMerge="1"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i="0" u="none" strike="noStrike" dirty="0">
                        <a:solidFill>
                          <a:srgbClr val="000000"/>
                        </a:solidFill>
                        <a:uFillTx/>
                        <a:latin typeface="Georgia" panose="02040502050405020303" pitchFamily="18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i="0" u="none" strike="noStrike" dirty="0">
                        <a:solidFill>
                          <a:srgbClr val="000000"/>
                        </a:solidFill>
                        <a:uFillTx/>
                        <a:latin typeface="Georgia" panose="02040502050405020303" pitchFamily="18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3649259"/>
                  </a:ext>
                </a:extLst>
              </a:tr>
              <a:tr h="541327">
                <a:tc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Seasonal soup </a:t>
                      </a:r>
                      <a: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95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with croutons, fresh herbs, </a:t>
                      </a:r>
                      <a: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95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toppings, and freshly baked bread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Everyday salads</a:t>
                      </a:r>
                      <a: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95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big bowl salad, tomato, cucumber, peppers, grated carrot, boiled eggs, </a:t>
                      </a:r>
                      <a: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95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mixed leaves, sweetcorn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Fruit bar</a:t>
                      </a:r>
                      <a: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95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selection of bananas, apples, satsumas, melon and mixed grapes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Yoghurt bar</a:t>
                      </a:r>
                      <a: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95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selection of natural yoghurt, </a:t>
                      </a:r>
                      <a: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95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seeds and dried fruits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Jacket potato bar</a:t>
                      </a:r>
                      <a: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95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hot jacket potatoes </a:t>
                      </a:r>
                      <a: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95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with a choice of fillings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021389167"/>
                  </a:ext>
                </a:extLst>
              </a:tr>
            </a:tbl>
          </a:graphicData>
        </a:graphic>
      </p:graphicFrame>
      <p:sp>
        <p:nvSpPr>
          <p:cNvPr id="10" name="object 4">
            <a:extLst>
              <a:ext uri="{FF2B5EF4-FFF2-40B4-BE49-F238E27FC236}">
                <a16:creationId xmlns:a16="http://schemas.microsoft.com/office/drawing/2014/main" id="{2C83166A-8BC8-272A-4B2B-B1A0412ED076}"/>
              </a:ext>
            </a:extLst>
          </p:cNvPr>
          <p:cNvSpPr/>
          <p:nvPr/>
        </p:nvSpPr>
        <p:spPr>
          <a:xfrm>
            <a:off x="433968" y="378092"/>
            <a:ext cx="4385997" cy="43476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64800" rIns="0" bIns="0" anchor="ctr">
            <a:spAutoFit/>
          </a:bodyPr>
          <a:lstStyle/>
          <a:p>
            <a:pPr marL="12600" defTabSz="914400">
              <a:lnSpc>
                <a:spcPct val="100000"/>
              </a:lnSpc>
              <a:spcBef>
                <a:spcPts val="510"/>
              </a:spcBef>
            </a:pPr>
            <a:r>
              <a:rPr lang="en-US" sz="2400" b="0" u="none" strike="noStrike" spc="-6" dirty="0">
                <a:solidFill>
                  <a:schemeClr val="dk1"/>
                </a:solidFill>
                <a:uFillTx/>
                <a:latin typeface="Georgia"/>
                <a:ea typeface="Inter"/>
              </a:rPr>
              <a:t>Lunch</a:t>
            </a:r>
            <a:r>
              <a:rPr lang="en-US" sz="2400" b="0" u="none" strike="noStrike" spc="-34" dirty="0">
                <a:solidFill>
                  <a:schemeClr val="dk1"/>
                </a:solidFill>
                <a:uFillTx/>
                <a:latin typeface="Georgia"/>
                <a:ea typeface="Inter"/>
              </a:rPr>
              <a:t> </a:t>
            </a:r>
            <a:r>
              <a:rPr lang="en-US" sz="2400" b="0" u="none" strike="noStrike" spc="-20" dirty="0">
                <a:solidFill>
                  <a:schemeClr val="dk1"/>
                </a:solidFill>
                <a:uFillTx/>
                <a:latin typeface="Georgia"/>
                <a:ea typeface="Inter"/>
              </a:rPr>
              <a:t>menu – week one.</a:t>
            </a:r>
            <a:r>
              <a:rPr lang="en-US" sz="1200" b="0" u="none" strike="noStrike" spc="-20" dirty="0">
                <a:solidFill>
                  <a:schemeClr val="dk1"/>
                </a:solidFill>
                <a:uFillTx/>
                <a:latin typeface="Inter Light"/>
                <a:ea typeface="Inter Light"/>
              </a:rPr>
              <a:t> </a:t>
            </a:r>
            <a:endParaRPr lang="en-GB" sz="12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" name="object 3">
            <a:extLst>
              <a:ext uri="{FF2B5EF4-FFF2-40B4-BE49-F238E27FC236}">
                <a16:creationId xmlns:a16="http://schemas.microsoft.com/office/drawing/2014/main" id="{D9F01C23-72E7-00B0-9472-0FC96C452E65}"/>
              </a:ext>
            </a:extLst>
          </p:cNvPr>
          <p:cNvSpPr/>
          <p:nvPr/>
        </p:nvSpPr>
        <p:spPr>
          <a:xfrm>
            <a:off x="7235724" y="740349"/>
            <a:ext cx="3121200" cy="13256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9360" rIns="0" bIns="0" anchor="t">
            <a:spAutoFit/>
          </a:bodyPr>
          <a:lstStyle/>
          <a:p>
            <a:pPr marL="12600" defTabSz="914400">
              <a:lnSpc>
                <a:spcPct val="100000"/>
              </a:lnSpc>
              <a:spcBef>
                <a:spcPts val="74"/>
              </a:spcBef>
            </a:pPr>
            <a:r>
              <a:rPr lang="en-GB" sz="800" b="0" u="none" strike="noStrike" dirty="0">
                <a:solidFill>
                  <a:schemeClr val="dk1"/>
                </a:solidFill>
                <a:uFillTx/>
                <a:latin typeface="Inter Light"/>
                <a:ea typeface="Inter Light"/>
              </a:rPr>
              <a:t>*All menus are subject to change due to availability and</a:t>
            </a:r>
            <a:r>
              <a:rPr lang="en-GB" sz="800" b="0" u="none" strike="noStrike" spc="-45" dirty="0">
                <a:solidFill>
                  <a:schemeClr val="dk1"/>
                </a:solidFill>
                <a:uFillTx/>
                <a:latin typeface="Inter Light"/>
                <a:ea typeface="Inter Light"/>
              </a:rPr>
              <a:t> </a:t>
            </a:r>
            <a:r>
              <a:rPr lang="en-GB" sz="800" b="0" u="none" strike="noStrike" dirty="0">
                <a:solidFill>
                  <a:schemeClr val="dk1"/>
                </a:solidFill>
                <a:uFillTx/>
                <a:latin typeface="Inter Light"/>
                <a:ea typeface="Inter Light"/>
              </a:rPr>
              <a:t>supply.</a:t>
            </a:r>
            <a:endParaRPr lang="en-GB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AC3F0C5-1C14-0F68-4D1E-36AFA9F10257}"/>
              </a:ext>
            </a:extLst>
          </p:cNvPr>
          <p:cNvSpPr txBox="1"/>
          <p:nvPr/>
        </p:nvSpPr>
        <p:spPr>
          <a:xfrm>
            <a:off x="6122098" y="432572"/>
            <a:ext cx="419277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756000">
              <a:lnSpc>
                <a:spcPct val="100000"/>
              </a:lnSpc>
            </a:pPr>
            <a:r>
              <a:rPr lang="en-GB" sz="1400" b="1" u="none" strike="noStrike" dirty="0">
                <a:solidFill>
                  <a:schemeClr val="dk1"/>
                </a:solidFill>
                <a:uFillTx/>
                <a:latin typeface="Inter"/>
                <a:ea typeface="Inter"/>
              </a:rPr>
              <a:t>Please see daily menu boards for </a:t>
            </a:r>
            <a:r>
              <a:rPr lang="en-GB" sz="1400" b="1" u="sng" strike="noStrike" dirty="0">
                <a:solidFill>
                  <a:schemeClr val="dk1"/>
                </a:solidFill>
                <a:uFillTx/>
                <a:latin typeface="Inter"/>
                <a:ea typeface="Inter"/>
              </a:rPr>
              <a:t>all allergens</a:t>
            </a:r>
            <a:r>
              <a:rPr lang="en-GB" sz="1400" b="1" u="none" strike="noStrike" dirty="0">
                <a:solidFill>
                  <a:schemeClr val="dk1"/>
                </a:solidFill>
                <a:uFillTx/>
                <a:latin typeface="Inter"/>
                <a:ea typeface="Inter"/>
              </a:rPr>
              <a:t>.</a:t>
            </a:r>
            <a:endParaRPr lang="en-GB" sz="14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2787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1F629F-376B-15BB-01C2-C6B1503F01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395FBB5-E27B-205E-B600-54D746AA2E50}"/>
              </a:ext>
            </a:extLst>
          </p:cNvPr>
          <p:cNvGraphicFramePr>
            <a:graphicFrameLocks noGrp="1"/>
          </p:cNvGraphicFramePr>
          <p:nvPr/>
        </p:nvGraphicFramePr>
        <p:xfrm>
          <a:off x="1781969" y="1403879"/>
          <a:ext cx="7127875" cy="148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25575">
                  <a:extLst>
                    <a:ext uri="{9D8B030D-6E8A-4147-A177-3AD203B41FA5}">
                      <a16:colId xmlns:a16="http://schemas.microsoft.com/office/drawing/2014/main" val="1828511702"/>
                    </a:ext>
                  </a:extLst>
                </a:gridCol>
                <a:gridCol w="1425575">
                  <a:extLst>
                    <a:ext uri="{9D8B030D-6E8A-4147-A177-3AD203B41FA5}">
                      <a16:colId xmlns:a16="http://schemas.microsoft.com/office/drawing/2014/main" val="1455745000"/>
                    </a:ext>
                  </a:extLst>
                </a:gridCol>
                <a:gridCol w="1425575">
                  <a:extLst>
                    <a:ext uri="{9D8B030D-6E8A-4147-A177-3AD203B41FA5}">
                      <a16:colId xmlns:a16="http://schemas.microsoft.com/office/drawing/2014/main" val="1674626586"/>
                    </a:ext>
                  </a:extLst>
                </a:gridCol>
                <a:gridCol w="1425575">
                  <a:extLst>
                    <a:ext uri="{9D8B030D-6E8A-4147-A177-3AD203B41FA5}">
                      <a16:colId xmlns:a16="http://schemas.microsoft.com/office/drawing/2014/main" val="2766632700"/>
                    </a:ext>
                  </a:extLst>
                </a:gridCol>
                <a:gridCol w="1425575">
                  <a:extLst>
                    <a:ext uri="{9D8B030D-6E8A-4147-A177-3AD203B41FA5}">
                      <a16:colId xmlns:a16="http://schemas.microsoft.com/office/drawing/2014/main" val="29740141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86632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572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4831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2657465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9CF8477-899E-C39B-064D-A64DD63AEA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4194216"/>
              </p:ext>
            </p:extLst>
          </p:nvPr>
        </p:nvGraphicFramePr>
        <p:xfrm>
          <a:off x="433968" y="1005713"/>
          <a:ext cx="9823877" cy="562914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03411">
                  <a:extLst>
                    <a:ext uri="{9D8B030D-6E8A-4147-A177-3AD203B41FA5}">
                      <a16:colId xmlns:a16="http://schemas.microsoft.com/office/drawing/2014/main" val="3176008678"/>
                    </a:ext>
                  </a:extLst>
                </a:gridCol>
                <a:gridCol w="1403411">
                  <a:extLst>
                    <a:ext uri="{9D8B030D-6E8A-4147-A177-3AD203B41FA5}">
                      <a16:colId xmlns:a16="http://schemas.microsoft.com/office/drawing/2014/main" val="744238070"/>
                    </a:ext>
                  </a:extLst>
                </a:gridCol>
                <a:gridCol w="1403411">
                  <a:extLst>
                    <a:ext uri="{9D8B030D-6E8A-4147-A177-3AD203B41FA5}">
                      <a16:colId xmlns:a16="http://schemas.microsoft.com/office/drawing/2014/main" val="339303474"/>
                    </a:ext>
                  </a:extLst>
                </a:gridCol>
                <a:gridCol w="1403411">
                  <a:extLst>
                    <a:ext uri="{9D8B030D-6E8A-4147-A177-3AD203B41FA5}">
                      <a16:colId xmlns:a16="http://schemas.microsoft.com/office/drawing/2014/main" val="749768135"/>
                    </a:ext>
                  </a:extLst>
                </a:gridCol>
                <a:gridCol w="1403411">
                  <a:extLst>
                    <a:ext uri="{9D8B030D-6E8A-4147-A177-3AD203B41FA5}">
                      <a16:colId xmlns:a16="http://schemas.microsoft.com/office/drawing/2014/main" val="1621518063"/>
                    </a:ext>
                  </a:extLst>
                </a:gridCol>
                <a:gridCol w="1403411">
                  <a:extLst>
                    <a:ext uri="{9D8B030D-6E8A-4147-A177-3AD203B41FA5}">
                      <a16:colId xmlns:a16="http://schemas.microsoft.com/office/drawing/2014/main" val="3981368414"/>
                    </a:ext>
                  </a:extLst>
                </a:gridCol>
                <a:gridCol w="1403411">
                  <a:extLst>
                    <a:ext uri="{9D8B030D-6E8A-4147-A177-3AD203B41FA5}">
                      <a16:colId xmlns:a16="http://schemas.microsoft.com/office/drawing/2014/main" val="2363297276"/>
                    </a:ext>
                  </a:extLst>
                </a:gridCol>
              </a:tblGrid>
              <a:tr h="371401"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Georgia" panose="02040502050405020303" pitchFamily="18" charset="0"/>
                        </a:rPr>
                        <a:t>Monday</a:t>
                      </a:r>
                    </a:p>
                  </a:txBody>
                  <a:tcPr marL="72000" marR="72000" marT="117720" marB="11772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Georgia" panose="02040502050405020303" pitchFamily="18" charset="0"/>
                        </a:rPr>
                        <a:t>Tuesday</a:t>
                      </a:r>
                    </a:p>
                  </a:txBody>
                  <a:tcPr marL="72000" marR="72000" marT="117720" marB="11772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Georgia" panose="02040502050405020303" pitchFamily="18" charset="0"/>
                        </a:rPr>
                        <a:t>Wednesday</a:t>
                      </a:r>
                    </a:p>
                  </a:txBody>
                  <a:tcPr marL="72000" marR="72000" marT="117720" marB="11772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Georgia" panose="02040502050405020303" pitchFamily="18" charset="0"/>
                        </a:rPr>
                        <a:t>Thursday</a:t>
                      </a:r>
                    </a:p>
                  </a:txBody>
                  <a:tcPr marL="72000" marR="72000" marT="117720" marB="11772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Georgia" panose="02040502050405020303" pitchFamily="18" charset="0"/>
                        </a:rPr>
                        <a:t>Friday</a:t>
                      </a:r>
                    </a:p>
                  </a:txBody>
                  <a:tcPr marL="72000" marR="72000" marT="117720" marB="11772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Georgia" panose="02040502050405020303" pitchFamily="18" charset="0"/>
                        </a:rPr>
                        <a:t>Saturday</a:t>
                      </a:r>
                    </a:p>
                  </a:txBody>
                  <a:tcPr marL="72000" marR="72000" marT="117720" marB="11772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Georgia" panose="02040502050405020303" pitchFamily="18" charset="0"/>
                        </a:rPr>
                        <a:t>Sunday</a:t>
                      </a:r>
                    </a:p>
                  </a:txBody>
                  <a:tcPr marL="72000" marR="72000" marT="117720" marB="11772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565418"/>
                  </a:ext>
                </a:extLst>
              </a:tr>
              <a:tr h="3333243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Main meal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Pizza bar – meat feast </a:t>
                      </a: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 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Vegetarian meal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Pizza bar – margarita</a:t>
                      </a: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Sides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Crispy onions, sweetcorn, spiced hand cut wedges and gherkins</a:t>
                      </a: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Dessert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Sweet Belgium waffles topped with chocolate sauce and sprinkles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Main meal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Chicken in black bean sauce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Vegetarian meal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  Cajun spice tofu with stir fried rice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Sides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Prawn crackers, savoy cabbage and peas, sweet chilli sauce and steamed pak choi</a:t>
                      </a: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Dessert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Yoghurt and fruit bar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A selection of yogurts with different fruits and toppings 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Main meal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Lemon and thyme roast chicken thighs with sage and onion stuffing, Yorkshire pudding</a:t>
                      </a: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Vegetarian meal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Mushroom brie and cranberry wellington 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Sides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Cauliflower cheese, honey roasted carrots, steamed broccoli and roasted potatoes</a:t>
                      </a: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Dessert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Butterscotch tart with whipped cream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Main meal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Jacket potato day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Sweet potatoes, ½ jackets or whole jackets loaded with butter and a choice of fillings to make the mouth water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Fillings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Tuna mayo, chilli con carne, cheese, baked beans, coronation chicken, chicken bacon and mayo, sausages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Dessert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Yoghurt and fruit bar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A selection of yogurts with different fruits and toppings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Main meal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Fish fingers, cod fishcakes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Battered sausage 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Vegetarian meal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Vegan fishless fingers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Sides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Peas and beans, random cut chips, gherkins, pickled onions, tartare sauce, lemons and tomato ketchup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Dessert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Chocolate marble cake  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Main meal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Jacket potato day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Sweet potatoes, ½ jackets or whole jackets loaded with butter and a choice of fillings to make the mouth water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Fillings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Tuna mayo, chilli con carne, cheese, baked beans, coronation chicken, chicken bacon and mayo, sausages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Dessert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Yoghurt and fruit bar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A selection of yogurts with different fruits and toppings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Main meal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Fish fingers, cod fishcakes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Battered sausage 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Vegetarian meal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Vegan fishless fingers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Sides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Peas and beans, random cut chips, gherkins, pickled onions, tartare sauce, lemons and tomato ketchup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Dessert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Chocolate marble cake  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100735040"/>
                  </a:ext>
                </a:extLst>
              </a:tr>
              <a:tr h="541327">
                <a:tc gridSpan="7"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uFillTx/>
                          <a:latin typeface="Georgia" panose="02040502050405020303" pitchFamily="18" charset="0"/>
                          <a:ea typeface="Inter" panose="02000503000000020004" pitchFamily="2" charset="0"/>
                        </a:rPr>
                        <a:t>Available everyday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uFillTx/>
                        <a:latin typeface="Georgia" panose="02040502050405020303" pitchFamily="18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T="117720" marB="11772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T="117720" marB="11772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T="117720" marB="11772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T="117720" marB="117720"/>
                </a:tc>
                <a:tc hMerge="1"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i="0" u="none" strike="noStrike" dirty="0">
                        <a:solidFill>
                          <a:srgbClr val="000000"/>
                        </a:solidFill>
                        <a:uFillTx/>
                        <a:latin typeface="Georgia" panose="02040502050405020303" pitchFamily="18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i="0" u="none" strike="noStrike" dirty="0">
                        <a:solidFill>
                          <a:srgbClr val="000000"/>
                        </a:solidFill>
                        <a:uFillTx/>
                        <a:latin typeface="Georgia" panose="02040502050405020303" pitchFamily="18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3649259"/>
                  </a:ext>
                </a:extLst>
              </a:tr>
              <a:tr h="541327">
                <a:tc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Seasonal soup </a:t>
                      </a:r>
                      <a: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95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with croutons, fresh herbs, </a:t>
                      </a:r>
                      <a: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95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toppings, and freshly baked bread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Everyday salads</a:t>
                      </a:r>
                      <a: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95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big bowl salad, tomato, cucumber, peppers, grated carrot, boiled eggs, </a:t>
                      </a:r>
                      <a: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95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mixed leaves, sweetcorn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Fruit bar</a:t>
                      </a:r>
                      <a: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95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selection of bananas, apples, satsumas, melon and mixed grapes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Yoghurt bar</a:t>
                      </a:r>
                      <a: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95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selection of natural yoghurt, </a:t>
                      </a:r>
                      <a: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95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seeds and dried fruits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Jacket potato bar</a:t>
                      </a:r>
                      <a: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95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hot jacket potatoes </a:t>
                      </a:r>
                      <a: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95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with a choice of fillings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021389167"/>
                  </a:ext>
                </a:extLst>
              </a:tr>
            </a:tbl>
          </a:graphicData>
        </a:graphic>
      </p:graphicFrame>
      <p:sp>
        <p:nvSpPr>
          <p:cNvPr id="10" name="object 4">
            <a:extLst>
              <a:ext uri="{FF2B5EF4-FFF2-40B4-BE49-F238E27FC236}">
                <a16:creationId xmlns:a16="http://schemas.microsoft.com/office/drawing/2014/main" id="{6A6A798A-B96F-7D6A-0D6F-2F29B7438C83}"/>
              </a:ext>
            </a:extLst>
          </p:cNvPr>
          <p:cNvSpPr/>
          <p:nvPr/>
        </p:nvSpPr>
        <p:spPr>
          <a:xfrm>
            <a:off x="433968" y="378092"/>
            <a:ext cx="4385997" cy="43476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64800" rIns="0" bIns="0" anchor="ctr">
            <a:spAutoFit/>
          </a:bodyPr>
          <a:lstStyle/>
          <a:p>
            <a:pPr marL="12600" defTabSz="914400">
              <a:lnSpc>
                <a:spcPct val="100000"/>
              </a:lnSpc>
              <a:spcBef>
                <a:spcPts val="510"/>
              </a:spcBef>
            </a:pPr>
            <a:r>
              <a:rPr lang="en-US" sz="2400" b="0" u="none" strike="noStrike" spc="-6" dirty="0">
                <a:solidFill>
                  <a:schemeClr val="dk1"/>
                </a:solidFill>
                <a:uFillTx/>
                <a:latin typeface="Georgia"/>
                <a:ea typeface="Inter"/>
              </a:rPr>
              <a:t>Lunch</a:t>
            </a:r>
            <a:r>
              <a:rPr lang="en-US" sz="2400" b="0" u="none" strike="noStrike" spc="-34" dirty="0">
                <a:solidFill>
                  <a:schemeClr val="dk1"/>
                </a:solidFill>
                <a:uFillTx/>
                <a:latin typeface="Georgia"/>
                <a:ea typeface="Inter"/>
              </a:rPr>
              <a:t> </a:t>
            </a:r>
            <a:r>
              <a:rPr lang="en-US" sz="2400" b="0" u="none" strike="noStrike" spc="-20" dirty="0">
                <a:solidFill>
                  <a:schemeClr val="dk1"/>
                </a:solidFill>
                <a:uFillTx/>
                <a:latin typeface="Georgia"/>
                <a:ea typeface="Inter"/>
              </a:rPr>
              <a:t>menu – week </a:t>
            </a:r>
            <a:r>
              <a:rPr lang="en-US" sz="2400" spc="-20" dirty="0">
                <a:solidFill>
                  <a:schemeClr val="dk1"/>
                </a:solidFill>
                <a:latin typeface="Georgia"/>
                <a:ea typeface="Inter"/>
              </a:rPr>
              <a:t>two</a:t>
            </a:r>
            <a:r>
              <a:rPr lang="en-US" sz="2400" b="0" u="none" strike="noStrike" spc="-20" dirty="0">
                <a:solidFill>
                  <a:schemeClr val="dk1"/>
                </a:solidFill>
                <a:uFillTx/>
                <a:latin typeface="Georgia"/>
                <a:ea typeface="Inter"/>
              </a:rPr>
              <a:t>.</a:t>
            </a:r>
            <a:r>
              <a:rPr lang="en-US" sz="1200" b="0" u="none" strike="noStrike" spc="-20" dirty="0">
                <a:solidFill>
                  <a:schemeClr val="dk1"/>
                </a:solidFill>
                <a:uFillTx/>
                <a:latin typeface="Inter Light"/>
                <a:ea typeface="Inter Light"/>
              </a:rPr>
              <a:t> </a:t>
            </a:r>
            <a:endParaRPr lang="en-GB" sz="12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" name="object 3">
            <a:extLst>
              <a:ext uri="{FF2B5EF4-FFF2-40B4-BE49-F238E27FC236}">
                <a16:creationId xmlns:a16="http://schemas.microsoft.com/office/drawing/2014/main" id="{11A7448F-C779-36FA-8184-02B9C8B670C7}"/>
              </a:ext>
            </a:extLst>
          </p:cNvPr>
          <p:cNvSpPr/>
          <p:nvPr/>
        </p:nvSpPr>
        <p:spPr>
          <a:xfrm>
            <a:off x="7235724" y="740349"/>
            <a:ext cx="3121200" cy="13256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9360" rIns="0" bIns="0" anchor="t">
            <a:spAutoFit/>
          </a:bodyPr>
          <a:lstStyle/>
          <a:p>
            <a:pPr marL="12600" defTabSz="914400">
              <a:lnSpc>
                <a:spcPct val="100000"/>
              </a:lnSpc>
              <a:spcBef>
                <a:spcPts val="74"/>
              </a:spcBef>
            </a:pPr>
            <a:r>
              <a:rPr lang="en-GB" sz="800" b="0" u="none" strike="noStrike" dirty="0">
                <a:solidFill>
                  <a:schemeClr val="dk1"/>
                </a:solidFill>
                <a:uFillTx/>
                <a:latin typeface="Inter Light"/>
                <a:ea typeface="Inter Light"/>
              </a:rPr>
              <a:t>*All menus are subject to change due to availability and</a:t>
            </a:r>
            <a:r>
              <a:rPr lang="en-GB" sz="800" b="0" u="none" strike="noStrike" spc="-45" dirty="0">
                <a:solidFill>
                  <a:schemeClr val="dk1"/>
                </a:solidFill>
                <a:uFillTx/>
                <a:latin typeface="Inter Light"/>
                <a:ea typeface="Inter Light"/>
              </a:rPr>
              <a:t> </a:t>
            </a:r>
            <a:r>
              <a:rPr lang="en-GB" sz="800" b="0" u="none" strike="noStrike" dirty="0">
                <a:solidFill>
                  <a:schemeClr val="dk1"/>
                </a:solidFill>
                <a:uFillTx/>
                <a:latin typeface="Inter Light"/>
                <a:ea typeface="Inter Light"/>
              </a:rPr>
              <a:t>supply.</a:t>
            </a:r>
            <a:endParaRPr lang="en-GB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E85C771-D7C2-E95C-B3A3-DC18B0079F5F}"/>
              </a:ext>
            </a:extLst>
          </p:cNvPr>
          <p:cNvSpPr txBox="1"/>
          <p:nvPr/>
        </p:nvSpPr>
        <p:spPr>
          <a:xfrm>
            <a:off x="6122098" y="432572"/>
            <a:ext cx="419277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756000">
              <a:lnSpc>
                <a:spcPct val="100000"/>
              </a:lnSpc>
            </a:pPr>
            <a:r>
              <a:rPr lang="en-GB" sz="1400" b="1" u="none" strike="noStrike" dirty="0">
                <a:solidFill>
                  <a:schemeClr val="dk1"/>
                </a:solidFill>
                <a:uFillTx/>
                <a:latin typeface="Inter"/>
                <a:ea typeface="Inter"/>
              </a:rPr>
              <a:t>Please see daily menu boards for </a:t>
            </a:r>
            <a:r>
              <a:rPr lang="en-GB" sz="1400" b="1" u="sng" strike="noStrike" dirty="0">
                <a:solidFill>
                  <a:schemeClr val="dk1"/>
                </a:solidFill>
                <a:uFillTx/>
                <a:latin typeface="Inter"/>
                <a:ea typeface="Inter"/>
              </a:rPr>
              <a:t>all allergens</a:t>
            </a:r>
            <a:r>
              <a:rPr lang="en-GB" sz="1400" b="1" u="none" strike="noStrike" dirty="0">
                <a:solidFill>
                  <a:schemeClr val="dk1"/>
                </a:solidFill>
                <a:uFillTx/>
                <a:latin typeface="Inter"/>
                <a:ea typeface="Inter"/>
              </a:rPr>
              <a:t>.</a:t>
            </a:r>
            <a:endParaRPr lang="en-GB" sz="14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13208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F8816E-659C-0F3C-6A28-003DB854EC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5F59286-5772-9A73-43CD-4AAA87E988ED}"/>
              </a:ext>
            </a:extLst>
          </p:cNvPr>
          <p:cNvGraphicFramePr>
            <a:graphicFrameLocks noGrp="1"/>
          </p:cNvGraphicFramePr>
          <p:nvPr/>
        </p:nvGraphicFramePr>
        <p:xfrm>
          <a:off x="1781969" y="1403879"/>
          <a:ext cx="7127875" cy="148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25575">
                  <a:extLst>
                    <a:ext uri="{9D8B030D-6E8A-4147-A177-3AD203B41FA5}">
                      <a16:colId xmlns:a16="http://schemas.microsoft.com/office/drawing/2014/main" val="1828511702"/>
                    </a:ext>
                  </a:extLst>
                </a:gridCol>
                <a:gridCol w="1425575">
                  <a:extLst>
                    <a:ext uri="{9D8B030D-6E8A-4147-A177-3AD203B41FA5}">
                      <a16:colId xmlns:a16="http://schemas.microsoft.com/office/drawing/2014/main" val="1455745000"/>
                    </a:ext>
                  </a:extLst>
                </a:gridCol>
                <a:gridCol w="1425575">
                  <a:extLst>
                    <a:ext uri="{9D8B030D-6E8A-4147-A177-3AD203B41FA5}">
                      <a16:colId xmlns:a16="http://schemas.microsoft.com/office/drawing/2014/main" val="1674626586"/>
                    </a:ext>
                  </a:extLst>
                </a:gridCol>
                <a:gridCol w="1425575">
                  <a:extLst>
                    <a:ext uri="{9D8B030D-6E8A-4147-A177-3AD203B41FA5}">
                      <a16:colId xmlns:a16="http://schemas.microsoft.com/office/drawing/2014/main" val="2766632700"/>
                    </a:ext>
                  </a:extLst>
                </a:gridCol>
                <a:gridCol w="1425575">
                  <a:extLst>
                    <a:ext uri="{9D8B030D-6E8A-4147-A177-3AD203B41FA5}">
                      <a16:colId xmlns:a16="http://schemas.microsoft.com/office/drawing/2014/main" val="29740141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86632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572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4831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2657465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60B46AF-81FF-6E4C-EF54-4B6BA635C2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3824013"/>
              </p:ext>
            </p:extLst>
          </p:nvPr>
        </p:nvGraphicFramePr>
        <p:xfrm>
          <a:off x="433968" y="1005713"/>
          <a:ext cx="9823877" cy="59187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03411">
                  <a:extLst>
                    <a:ext uri="{9D8B030D-6E8A-4147-A177-3AD203B41FA5}">
                      <a16:colId xmlns:a16="http://schemas.microsoft.com/office/drawing/2014/main" val="3176008678"/>
                    </a:ext>
                  </a:extLst>
                </a:gridCol>
                <a:gridCol w="1403411">
                  <a:extLst>
                    <a:ext uri="{9D8B030D-6E8A-4147-A177-3AD203B41FA5}">
                      <a16:colId xmlns:a16="http://schemas.microsoft.com/office/drawing/2014/main" val="744238070"/>
                    </a:ext>
                  </a:extLst>
                </a:gridCol>
                <a:gridCol w="1403411">
                  <a:extLst>
                    <a:ext uri="{9D8B030D-6E8A-4147-A177-3AD203B41FA5}">
                      <a16:colId xmlns:a16="http://schemas.microsoft.com/office/drawing/2014/main" val="339303474"/>
                    </a:ext>
                  </a:extLst>
                </a:gridCol>
                <a:gridCol w="1403411">
                  <a:extLst>
                    <a:ext uri="{9D8B030D-6E8A-4147-A177-3AD203B41FA5}">
                      <a16:colId xmlns:a16="http://schemas.microsoft.com/office/drawing/2014/main" val="749768135"/>
                    </a:ext>
                  </a:extLst>
                </a:gridCol>
                <a:gridCol w="1403411">
                  <a:extLst>
                    <a:ext uri="{9D8B030D-6E8A-4147-A177-3AD203B41FA5}">
                      <a16:colId xmlns:a16="http://schemas.microsoft.com/office/drawing/2014/main" val="1621518063"/>
                    </a:ext>
                  </a:extLst>
                </a:gridCol>
                <a:gridCol w="1403411">
                  <a:extLst>
                    <a:ext uri="{9D8B030D-6E8A-4147-A177-3AD203B41FA5}">
                      <a16:colId xmlns:a16="http://schemas.microsoft.com/office/drawing/2014/main" val="3981368414"/>
                    </a:ext>
                  </a:extLst>
                </a:gridCol>
                <a:gridCol w="1403411">
                  <a:extLst>
                    <a:ext uri="{9D8B030D-6E8A-4147-A177-3AD203B41FA5}">
                      <a16:colId xmlns:a16="http://schemas.microsoft.com/office/drawing/2014/main" val="2363297276"/>
                    </a:ext>
                  </a:extLst>
                </a:gridCol>
              </a:tblGrid>
              <a:tr h="371401"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Georgia" panose="02040502050405020303" pitchFamily="18" charset="0"/>
                        </a:rPr>
                        <a:t>Monday</a:t>
                      </a:r>
                    </a:p>
                  </a:txBody>
                  <a:tcPr marL="72000" marR="72000" marT="117720" marB="11772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Georgia" panose="02040502050405020303" pitchFamily="18" charset="0"/>
                        </a:rPr>
                        <a:t>Tuesday</a:t>
                      </a:r>
                    </a:p>
                  </a:txBody>
                  <a:tcPr marL="72000" marR="72000" marT="117720" marB="11772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Georgia" panose="02040502050405020303" pitchFamily="18" charset="0"/>
                        </a:rPr>
                        <a:t>Wednesday</a:t>
                      </a:r>
                    </a:p>
                  </a:txBody>
                  <a:tcPr marL="72000" marR="72000" marT="117720" marB="11772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Georgia" panose="02040502050405020303" pitchFamily="18" charset="0"/>
                        </a:rPr>
                        <a:t>Thursday</a:t>
                      </a:r>
                    </a:p>
                  </a:txBody>
                  <a:tcPr marL="72000" marR="72000" marT="117720" marB="11772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Georgia" panose="02040502050405020303" pitchFamily="18" charset="0"/>
                        </a:rPr>
                        <a:t>Friday</a:t>
                      </a:r>
                    </a:p>
                  </a:txBody>
                  <a:tcPr marL="72000" marR="72000" marT="117720" marB="11772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Georgia" panose="02040502050405020303" pitchFamily="18" charset="0"/>
                        </a:rPr>
                        <a:t>Saturday</a:t>
                      </a:r>
                    </a:p>
                  </a:txBody>
                  <a:tcPr marL="72000" marR="72000" marT="117720" marB="11772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Georgia" panose="02040502050405020303" pitchFamily="18" charset="0"/>
                        </a:rPr>
                        <a:t>Sunday</a:t>
                      </a:r>
                    </a:p>
                  </a:txBody>
                  <a:tcPr marL="72000" marR="72000" marT="117720" marB="11772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565418"/>
                  </a:ext>
                </a:extLst>
              </a:tr>
              <a:tr h="3333243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Main meal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Pizza bar – meat feast </a:t>
                      </a: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 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Vegetarian meal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Pizza bar – margarita</a:t>
                      </a: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Sides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Crispy onions, sweetcorn, spiced hand cut wedges and gherkins</a:t>
                      </a: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Dessert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Sweet Belgium waffles topped with chocolate sauce and sprinkles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Main meal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Chicken in black bean sauce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Vegetarian meal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  Cajun spice tofu with stir fried rice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Sides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Prawn crackers, savoy cabbage and peas, sweet chilli sauce and steamed pak choi</a:t>
                      </a: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Dessert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Yoghurt and fruit bar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A selection of yogurts with different fruits and toppings 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Main meal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Lemon and thyme roast chicken thighs with sage and onion stuffing, Yorkshire pudding</a:t>
                      </a: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Vegetarian meal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Mushroom brie and cranberry wellington 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Sides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Cauliflower cheese, honey roasted carrots, steamed broccoli and roasted potatoes</a:t>
                      </a: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Dessert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Butterscotch tart with whipped cream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Main meal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Jacket potato day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Sweet potatoes, ½ jackets or whole jackets loaded with butter and a choice of fillings to make the mouth water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Fillings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Tuna mayo, chilli con carne, cheese, baked beans, coronation chicken, chicken bacon and mayo, sausages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Dessert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Yoghurt and fruit bar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A selection of yogurts with different fruits and toppings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Main meal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Fish fingers, cod fishcakes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Battered sausage 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Vegetarian meal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Vegan fishless fingers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Sides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Peas and beans, random cut chips, gherkins, pickled onions, tartare sauce, lemons and tomato ketchup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Dessert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Chocolate marble cake  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Main meal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Jacket potato day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Sweet potatoes, ½ jackets or whole jackets loaded with butter and a choice of fillings to make the mouth water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Fillings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Tuna mayo, chilli con carne, cheese, baked beans, coronation chicken, chicken bacon and mayo, sausages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Dessert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Yoghurt and fruit bar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A selection of yogurts with different fruits and toppings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Main meal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Fish fingers, cod fishcakes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Battered sausage 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Vegetarian meal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Vegan fishless fingers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8820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Sides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Peas and beans, random cut chips, gherkins, pickled onions, tartare sauce, lemons and tomato ketchup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endParaRPr lang="en-GB" sz="950" b="1" u="none" strike="noStrike" spc="9" dirty="0">
                        <a:solidFill>
                          <a:schemeClr val="dk1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22000"/>
                        </a:lnSpc>
                        <a:spcBef>
                          <a:spcPts val="0"/>
                        </a:spcBef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Dessert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5976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GB" sz="950" b="0" u="none" strike="noStrike" spc="9" dirty="0">
                          <a:solidFill>
                            <a:srgbClr val="000000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Chocolate marble cake  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100735040"/>
                  </a:ext>
                </a:extLst>
              </a:tr>
              <a:tr h="541327">
                <a:tc gridSpan="7"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uFillTx/>
                          <a:latin typeface="Georgia" panose="02040502050405020303" pitchFamily="18" charset="0"/>
                          <a:ea typeface="Inter" panose="02000503000000020004" pitchFamily="2" charset="0"/>
                        </a:rPr>
                        <a:t>Available everyday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uFillTx/>
                        <a:latin typeface="Georgia" panose="02040502050405020303" pitchFamily="18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T="117720" marB="11772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T="117720" marB="11772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T="117720" marB="11772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T="117720" marB="117720"/>
                </a:tc>
                <a:tc hMerge="1"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i="0" u="none" strike="noStrike" dirty="0">
                        <a:solidFill>
                          <a:srgbClr val="000000"/>
                        </a:solidFill>
                        <a:uFillTx/>
                        <a:latin typeface="Georgia" panose="02040502050405020303" pitchFamily="18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i="0" u="none" strike="noStrike" dirty="0">
                        <a:solidFill>
                          <a:srgbClr val="000000"/>
                        </a:solidFill>
                        <a:uFillTx/>
                        <a:latin typeface="Georgia" panose="02040502050405020303" pitchFamily="18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3649259"/>
                  </a:ext>
                </a:extLst>
              </a:tr>
              <a:tr h="541327">
                <a:tc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Seasonal soup </a:t>
                      </a:r>
                      <a: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95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with croutons, fresh herbs, </a:t>
                      </a:r>
                      <a: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95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toppings, and freshly baked bread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Everyday salads</a:t>
                      </a:r>
                      <a: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95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big bowl salad, tomato, cucumber, peppers, grated carrot, boiled eggs, </a:t>
                      </a:r>
                      <a: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95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mixed leaves, sweetcorn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Fruit bar</a:t>
                      </a:r>
                      <a: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95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selection of bananas, apples, satsumas, melon and mixed grapes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Yoghurt bar</a:t>
                      </a:r>
                      <a: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95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selection of natural yoghurt, </a:t>
                      </a:r>
                      <a: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95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seeds and dried fruits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50" b="1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Jacket potato bar</a:t>
                      </a:r>
                      <a: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95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hot jacket potatoes </a:t>
                      </a:r>
                      <a: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/>
                      </a:r>
                      <a:br>
                        <a:rPr lang="en-GB" sz="950" dirty="0">
                          <a:latin typeface="Inter" panose="02000503000000020004" pitchFamily="2" charset="0"/>
                          <a:ea typeface="Inter" panose="02000503000000020004" pitchFamily="2" charset="0"/>
                        </a:rPr>
                      </a:br>
                      <a:r>
                        <a:rPr lang="en-GB" sz="950" b="0" u="none" strike="noStrike" spc="9" dirty="0">
                          <a:solidFill>
                            <a:schemeClr val="dk1"/>
                          </a:solidFill>
                          <a:uFillTx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with a choice of fillings</a:t>
                      </a: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50" b="0" u="none" strike="noStrike" dirty="0">
                        <a:solidFill>
                          <a:srgbClr val="000000"/>
                        </a:solidFill>
                        <a:uFillTx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</a:txBody>
                  <a:tcPr marL="72000" marR="72000" marT="117720" marB="11772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021389167"/>
                  </a:ext>
                </a:extLst>
              </a:tr>
            </a:tbl>
          </a:graphicData>
        </a:graphic>
      </p:graphicFrame>
      <p:sp>
        <p:nvSpPr>
          <p:cNvPr id="10" name="object 4">
            <a:extLst>
              <a:ext uri="{FF2B5EF4-FFF2-40B4-BE49-F238E27FC236}">
                <a16:creationId xmlns:a16="http://schemas.microsoft.com/office/drawing/2014/main" id="{05704008-8A2E-2005-4025-C99E82739CAC}"/>
              </a:ext>
            </a:extLst>
          </p:cNvPr>
          <p:cNvSpPr/>
          <p:nvPr/>
        </p:nvSpPr>
        <p:spPr>
          <a:xfrm>
            <a:off x="433968" y="378092"/>
            <a:ext cx="4385997" cy="43476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64800" rIns="0" bIns="0" anchor="ctr">
            <a:spAutoFit/>
          </a:bodyPr>
          <a:lstStyle/>
          <a:p>
            <a:pPr marL="12600" defTabSz="914400">
              <a:lnSpc>
                <a:spcPct val="100000"/>
              </a:lnSpc>
              <a:spcBef>
                <a:spcPts val="510"/>
              </a:spcBef>
            </a:pPr>
            <a:r>
              <a:rPr lang="en-US" sz="2400" b="0" u="none" strike="noStrike" spc="-6" dirty="0">
                <a:solidFill>
                  <a:schemeClr val="dk1"/>
                </a:solidFill>
                <a:uFillTx/>
                <a:latin typeface="Georgia"/>
                <a:ea typeface="Inter"/>
              </a:rPr>
              <a:t>Lunch</a:t>
            </a:r>
            <a:r>
              <a:rPr lang="en-US" sz="2400" b="0" u="none" strike="noStrike" spc="-34" dirty="0">
                <a:solidFill>
                  <a:schemeClr val="dk1"/>
                </a:solidFill>
                <a:uFillTx/>
                <a:latin typeface="Georgia"/>
                <a:ea typeface="Inter"/>
              </a:rPr>
              <a:t> </a:t>
            </a:r>
            <a:r>
              <a:rPr lang="en-US" sz="2400" b="0" u="none" strike="noStrike" spc="-20" dirty="0">
                <a:solidFill>
                  <a:schemeClr val="dk1"/>
                </a:solidFill>
                <a:uFillTx/>
                <a:latin typeface="Georgia"/>
                <a:ea typeface="Inter"/>
              </a:rPr>
              <a:t>menu – week </a:t>
            </a:r>
            <a:r>
              <a:rPr lang="en-US" sz="2400" spc="-20" dirty="0">
                <a:solidFill>
                  <a:schemeClr val="dk1"/>
                </a:solidFill>
                <a:latin typeface="Georgia"/>
                <a:ea typeface="Inter"/>
              </a:rPr>
              <a:t>three</a:t>
            </a:r>
            <a:r>
              <a:rPr lang="en-US" sz="2400" b="0" u="none" strike="noStrike" spc="-20" dirty="0">
                <a:solidFill>
                  <a:schemeClr val="dk1"/>
                </a:solidFill>
                <a:uFillTx/>
                <a:latin typeface="Georgia"/>
                <a:ea typeface="Inter"/>
              </a:rPr>
              <a:t>.</a:t>
            </a:r>
            <a:r>
              <a:rPr lang="en-US" sz="1200" b="0" u="none" strike="noStrike" spc="-20" dirty="0">
                <a:solidFill>
                  <a:schemeClr val="dk1"/>
                </a:solidFill>
                <a:uFillTx/>
                <a:latin typeface="Inter Light"/>
                <a:ea typeface="Inter Light"/>
              </a:rPr>
              <a:t> </a:t>
            </a:r>
            <a:endParaRPr lang="en-GB" sz="12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" name="object 3">
            <a:extLst>
              <a:ext uri="{FF2B5EF4-FFF2-40B4-BE49-F238E27FC236}">
                <a16:creationId xmlns:a16="http://schemas.microsoft.com/office/drawing/2014/main" id="{A6E2DA68-418B-4EE3-B8F8-3759EC7F4E1D}"/>
              </a:ext>
            </a:extLst>
          </p:cNvPr>
          <p:cNvSpPr/>
          <p:nvPr/>
        </p:nvSpPr>
        <p:spPr>
          <a:xfrm>
            <a:off x="7235724" y="740349"/>
            <a:ext cx="3121200" cy="13256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9360" rIns="0" bIns="0" anchor="t">
            <a:spAutoFit/>
          </a:bodyPr>
          <a:lstStyle/>
          <a:p>
            <a:pPr marL="12600" defTabSz="914400">
              <a:lnSpc>
                <a:spcPct val="100000"/>
              </a:lnSpc>
              <a:spcBef>
                <a:spcPts val="74"/>
              </a:spcBef>
            </a:pPr>
            <a:r>
              <a:rPr lang="en-GB" sz="800" b="0" u="none" strike="noStrike" dirty="0">
                <a:solidFill>
                  <a:schemeClr val="dk1"/>
                </a:solidFill>
                <a:uFillTx/>
                <a:latin typeface="Inter Light"/>
                <a:ea typeface="Inter Light"/>
              </a:rPr>
              <a:t>*All menus are subject to change due to availability and</a:t>
            </a:r>
            <a:r>
              <a:rPr lang="en-GB" sz="800" b="0" u="none" strike="noStrike" spc="-45" dirty="0">
                <a:solidFill>
                  <a:schemeClr val="dk1"/>
                </a:solidFill>
                <a:uFillTx/>
                <a:latin typeface="Inter Light"/>
                <a:ea typeface="Inter Light"/>
              </a:rPr>
              <a:t> </a:t>
            </a:r>
            <a:r>
              <a:rPr lang="en-GB" sz="800" b="0" u="none" strike="noStrike" dirty="0">
                <a:solidFill>
                  <a:schemeClr val="dk1"/>
                </a:solidFill>
                <a:uFillTx/>
                <a:latin typeface="Inter Light"/>
                <a:ea typeface="Inter Light"/>
              </a:rPr>
              <a:t>supply.</a:t>
            </a:r>
            <a:endParaRPr lang="en-GB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FDAC363-79C8-999E-177D-D91C76C4AA2B}"/>
              </a:ext>
            </a:extLst>
          </p:cNvPr>
          <p:cNvSpPr txBox="1"/>
          <p:nvPr/>
        </p:nvSpPr>
        <p:spPr>
          <a:xfrm>
            <a:off x="6122098" y="432572"/>
            <a:ext cx="419277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756000">
              <a:lnSpc>
                <a:spcPct val="100000"/>
              </a:lnSpc>
            </a:pPr>
            <a:r>
              <a:rPr lang="en-GB" sz="1400" b="1" u="none" strike="noStrike" dirty="0">
                <a:solidFill>
                  <a:schemeClr val="dk1"/>
                </a:solidFill>
                <a:uFillTx/>
                <a:latin typeface="Inter"/>
                <a:ea typeface="Inter"/>
              </a:rPr>
              <a:t>Please see daily menu boards for </a:t>
            </a:r>
            <a:r>
              <a:rPr lang="en-GB" sz="1400" b="1" u="sng" strike="noStrike" dirty="0">
                <a:solidFill>
                  <a:schemeClr val="dk1"/>
                </a:solidFill>
                <a:uFillTx/>
                <a:latin typeface="Inter"/>
                <a:ea typeface="Inter"/>
              </a:rPr>
              <a:t>all allergens</a:t>
            </a:r>
            <a:r>
              <a:rPr lang="en-GB" sz="1400" b="1" u="none" strike="noStrike" dirty="0">
                <a:solidFill>
                  <a:schemeClr val="dk1"/>
                </a:solidFill>
                <a:uFillTx/>
                <a:latin typeface="Inter"/>
                <a:ea typeface="Inter"/>
              </a:rPr>
              <a:t>.</a:t>
            </a:r>
            <a:endParaRPr lang="en-GB" sz="14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48195436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hapter One PPT">
      <a:dk1>
        <a:srgbClr val="000000"/>
      </a:dk1>
      <a:lt1>
        <a:srgbClr val="FFFFFF"/>
      </a:lt1>
      <a:dk2>
        <a:srgbClr val="000000"/>
      </a:dk2>
      <a:lt2>
        <a:srgbClr val="F7EDE8"/>
      </a:lt2>
      <a:accent1>
        <a:srgbClr val="E5FF6E"/>
      </a:accent1>
      <a:accent2>
        <a:srgbClr val="838D80"/>
      </a:accent2>
      <a:accent3>
        <a:srgbClr val="A1D19C"/>
      </a:accent3>
      <a:accent4>
        <a:srgbClr val="D9C7BF"/>
      </a:accent4>
      <a:accent5>
        <a:srgbClr val="C3E5E0"/>
      </a:accent5>
      <a:accent6>
        <a:srgbClr val="EBD1E5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ACABCFD3-3215-B442-ACBF-E20A25FD3776}" vid="{52061F2B-780E-7248-8A8C-F34E51312842}"/>
    </a:ext>
  </a:extLst>
</a:theme>
</file>

<file path=ppt/theme/theme2.xml><?xml version="1.0" encoding="utf-8"?>
<a:theme xmlns:a="http://schemas.openxmlformats.org/drawingml/2006/main" name="Divider Slides">
  <a:themeElements>
    <a:clrScheme name="Chapter One PPT">
      <a:dk1>
        <a:srgbClr val="000000"/>
      </a:dk1>
      <a:lt1>
        <a:srgbClr val="FFFFFF"/>
      </a:lt1>
      <a:dk2>
        <a:srgbClr val="000000"/>
      </a:dk2>
      <a:lt2>
        <a:srgbClr val="F7EDE8"/>
      </a:lt2>
      <a:accent1>
        <a:srgbClr val="E5FF6E"/>
      </a:accent1>
      <a:accent2>
        <a:srgbClr val="838D80"/>
      </a:accent2>
      <a:accent3>
        <a:srgbClr val="A1D19C"/>
      </a:accent3>
      <a:accent4>
        <a:srgbClr val="D9C7BF"/>
      </a:accent4>
      <a:accent5>
        <a:srgbClr val="C3E5E0"/>
      </a:accent5>
      <a:accent6>
        <a:srgbClr val="EBD1E5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a74a85f-cf1c-4380-ae5c-01330fa3e6d9">
      <Terms xmlns="http://schemas.microsoft.com/office/infopath/2007/PartnerControls"/>
    </lcf76f155ced4ddcb4097134ff3c332f>
    <AreaManager xmlns="ca74a85f-cf1c-4380-ae5c-01330fa3e6d9" xsi:nil="true"/>
    <_Flow_SignoffStatus xmlns="ca74a85f-cf1c-4380-ae5c-01330fa3e6d9" xsi:nil="true"/>
    <TaxCatchAll xmlns="cf89a0f4-8fb6-4761-b745-c748c98cb636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BDA48D15C21049A096CF0FE79CC07D" ma:contentTypeVersion="3" ma:contentTypeDescription="Create a new document." ma:contentTypeScope="" ma:versionID="6958589e014beb6a417fa21fe94395fc">
  <xsd:schema xmlns:xsd="http://www.w3.org/2001/XMLSchema" xmlns:xs="http://www.w3.org/2001/XMLSchema" xmlns:p="http://schemas.microsoft.com/office/2006/metadata/properties" xmlns:ns2="ca74a85f-cf1c-4380-ae5c-01330fa3e6d9" xmlns:ns3="CA74A85F-CF1C-4380-AE5C-01330FA3E6D9" xmlns:ns4="9bdc137d-98a8-4b1e-88a9-8f45ba19fbcb" xmlns:ns5="cf89a0f4-8fb6-4761-b745-c748c98cb636" targetNamespace="http://schemas.microsoft.com/office/2006/metadata/properties" ma:root="true" ma:fieldsID="4ca7dd28517240400cb198e84c7bae07" ns2:_="" ns3:_="" ns4:_="" ns5:_="">
    <xsd:import namespace="ca74a85f-cf1c-4380-ae5c-01330fa3e6d9"/>
    <xsd:import namespace="CA74A85F-CF1C-4380-AE5C-01330FA3E6D9"/>
    <xsd:import namespace="9bdc137d-98a8-4b1e-88a9-8f45ba19fbcb"/>
    <xsd:import namespace="cf89a0f4-8fb6-4761-b745-c748c98cb636"/>
    <xsd:element name="properties">
      <xsd:complexType>
        <xsd:sequence>
          <xsd:element name="documentManagement">
            <xsd:complexType>
              <xsd:all>
                <xsd:element ref="ns2:AreaManager" minOccurs="0"/>
                <xsd:element ref="ns2:_Flow_SignoffStatus" minOccurs="0"/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5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74a85f-cf1c-4380-ae5c-01330fa3e6d9" elementFormDefault="qualified">
    <xsd:import namespace="http://schemas.microsoft.com/office/2006/documentManagement/types"/>
    <xsd:import namespace="http://schemas.microsoft.com/office/infopath/2007/PartnerControls"/>
    <xsd:element name="AreaManager" ma:index="2" nillable="true" ma:displayName="Area Manager" ma:format="Dropdown" ma:internalName="AreaManager" ma:readOnly="false">
      <xsd:simpleType>
        <xsd:restriction base="dms:Text">
          <xsd:maxLength value="255"/>
        </xsd:restriction>
      </xsd:simpleType>
    </xsd:element>
    <xsd:element name="_Flow_SignoffStatus" ma:index="3" nillable="true" ma:displayName="Sign-off status" ma:internalName="Sign_x002d_off_x0020_status" ma:readOnly="fals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hidden="true" ma:internalName="MediaServiceAutoTags" ma:readOnly="true">
      <xsd:simpleType>
        <xsd:restriction base="dms:Text"/>
      </xsd:simpleType>
    </xsd:element>
    <xsd:element name="MediaServiceOCR" ma:index="15" nillable="true" ma:displayName="Extracted Text" ma:hidden="true" ma:internalName="MediaServiceOCR" ma:readOnly="true">
      <xsd:simpleType>
        <xsd:restriction base="dms:Note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hidden="true" ma:internalName="MediaServiceKeyPoints" ma:readOnly="true">
      <xsd:simpleType>
        <xsd:restriction base="dms:Note"/>
      </xsd:simpleType>
    </xsd:element>
    <xsd:element name="MediaServiceLocation" ma:index="21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f8709f84-b73b-4bd3-8b3d-9b555fe4f0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74A85F-CF1C-4380-AE5C-01330FA3E6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dc137d-98a8-4b1e-88a9-8f45ba19fbc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89a0f4-8fb6-4761-b745-c748c98cb636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FC98C590-0EB1-405D-BC6A-084970068630}" ma:internalName="TaxCatchAll" ma:readOnly="false" ma:showField="CatchAllData" ma:web="{9bdc137d-98a8-4b1e-88a9-8f45ba19fbcb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58D09DA-950F-46A3-A22A-19375E922BB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2032F5F-48DC-479D-9838-78C9779AFD8C}">
  <ds:schemaRefs>
    <ds:schemaRef ds:uri="http://schemas.openxmlformats.org/package/2006/metadata/core-properties"/>
    <ds:schemaRef ds:uri="http://purl.org/dc/terms/"/>
    <ds:schemaRef ds:uri="ca74a85f-cf1c-4380-ae5c-01330fa3e6d9"/>
    <ds:schemaRef ds:uri="http://schemas.microsoft.com/office/infopath/2007/PartnerControls"/>
    <ds:schemaRef ds:uri="http://schemas.microsoft.com/office/2006/documentManagement/types"/>
    <ds:schemaRef ds:uri="cf89a0f4-8fb6-4761-b745-c748c98cb636"/>
    <ds:schemaRef ds:uri="http://purl.org/dc/elements/1.1/"/>
    <ds:schemaRef ds:uri="http://schemas.microsoft.com/office/2006/metadata/properties"/>
    <ds:schemaRef ds:uri="9bdc137d-98a8-4b1e-88a9-8f45ba19fbcb"/>
    <ds:schemaRef ds:uri="CA74A85F-CF1C-4380-AE5C-01330FA3E6D9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AF46073-5FAE-42B3-BDD1-29D918060D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a74a85f-cf1c-4380-ae5c-01330fa3e6d9"/>
    <ds:schemaRef ds:uri="CA74A85F-CF1C-4380-AE5C-01330FA3E6D9"/>
    <ds:schemaRef ds:uri="9bdc137d-98a8-4b1e-88a9-8f45ba19fbcb"/>
    <ds:schemaRef ds:uri="cf89a0f4-8fb6-4761-b745-c748c98cb63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4559</TotalTime>
  <Words>2345</Words>
  <Application>Microsoft Office PowerPoint</Application>
  <PresentationFormat>Custom</PresentationFormat>
  <Paragraphs>582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Arial</vt:lpstr>
      <vt:lpstr>Bookman Old Style</vt:lpstr>
      <vt:lpstr>Calibri</vt:lpstr>
      <vt:lpstr>Georgia</vt:lpstr>
      <vt:lpstr>Inter</vt:lpstr>
      <vt:lpstr>Inter Light</vt:lpstr>
      <vt:lpstr>Inter Medium</vt:lpstr>
      <vt:lpstr>Roboto Condensed</vt:lpstr>
      <vt:lpstr>Theme1</vt:lpstr>
      <vt:lpstr>Divider Slides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Kirsten Alboni</dc:creator>
  <cp:lastModifiedBy>Freedy Rebello</cp:lastModifiedBy>
  <cp:revision>12</cp:revision>
  <cp:lastPrinted>2025-08-28T09:45:47Z</cp:lastPrinted>
  <dcterms:created xsi:type="dcterms:W3CDTF">2025-05-13T11:04:31Z</dcterms:created>
  <dcterms:modified xsi:type="dcterms:W3CDTF">2025-10-20T12:36:21Z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0x010100E5BDA48D15C21049A096CF0FE79CC07D</vt:lpwstr>
  </property>
</Properties>
</file>